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0" r:id="rId2"/>
  </p:sldMasterIdLst>
  <p:notesMasterIdLst>
    <p:notesMasterId r:id="rId28"/>
  </p:notesMasterIdLst>
  <p:sldIdLst>
    <p:sldId id="271" r:id="rId3"/>
    <p:sldId id="283" r:id="rId4"/>
    <p:sldId id="292" r:id="rId5"/>
    <p:sldId id="293" r:id="rId6"/>
    <p:sldId id="294" r:id="rId7"/>
    <p:sldId id="296" r:id="rId8"/>
    <p:sldId id="297" r:id="rId9"/>
    <p:sldId id="310" r:id="rId10"/>
    <p:sldId id="328" r:id="rId11"/>
    <p:sldId id="298" r:id="rId12"/>
    <p:sldId id="327" r:id="rId13"/>
    <p:sldId id="306" r:id="rId14"/>
    <p:sldId id="305" r:id="rId15"/>
    <p:sldId id="311" r:id="rId16"/>
    <p:sldId id="300" r:id="rId17"/>
    <p:sldId id="314" r:id="rId18"/>
    <p:sldId id="318" r:id="rId19"/>
    <p:sldId id="315" r:id="rId20"/>
    <p:sldId id="320" r:id="rId21"/>
    <p:sldId id="321" r:id="rId22"/>
    <p:sldId id="324" r:id="rId23"/>
    <p:sldId id="322" r:id="rId24"/>
    <p:sldId id="323" r:id="rId25"/>
    <p:sldId id="307" r:id="rId26"/>
    <p:sldId id="270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69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3" orient="horz" pos="637" userDrawn="1">
          <p15:clr>
            <a:srgbClr val="A4A3A4"/>
          </p15:clr>
        </p15:guide>
        <p15:guide id="14" orient="horz" pos="746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  <p15:guide id="16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5000"/>
    <a:srgbClr val="00682F"/>
    <a:srgbClr val="FF6161"/>
    <a:srgbClr val="FFB7B7"/>
    <a:srgbClr val="FF7900"/>
    <a:srgbClr val="FFD200"/>
    <a:srgbClr val="000000"/>
    <a:srgbClr val="FFFFFF"/>
    <a:srgbClr val="A88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BE1C94-498A-994F-CECF-2817215EB2D1}" v="5" dt="2022-11-07T14:50:23.660"/>
    <p1510:client id="{FCAF837D-8101-0141-5ED9-B1060F0E7EFC}" v="231" dt="2022-11-07T13:37:01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8" autoAdjust="0"/>
    <p:restoredTop sz="94222" autoAdjust="0"/>
  </p:normalViewPr>
  <p:slideViewPr>
    <p:cSldViewPr showGuides="1">
      <p:cViewPr varScale="1">
        <p:scale>
          <a:sx n="125" d="100"/>
          <a:sy n="125" d="100"/>
        </p:scale>
        <p:origin x="1440" y="90"/>
      </p:cViewPr>
      <p:guideLst>
        <p:guide orient="horz" pos="169"/>
        <p:guide pos="2880"/>
        <p:guide pos="198"/>
        <p:guide pos="5562"/>
        <p:guide orient="horz" pos="637"/>
        <p:guide orient="horz" pos="746"/>
        <p:guide orient="horz" pos="1619"/>
        <p:guide orient="horz" pos="2866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78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ORT Vincent INNOV/IT-S" userId="S::vincent.aniort@orange.com::a1eb08a1-d519-438c-825e-77e05deaf611" providerId="AD" clId="Web-{FCAF837D-8101-0141-5ED9-B1060F0E7EFC}"/>
    <pc:docChg chg="delSld modSld sldOrd">
      <pc:chgData name="ANIORT Vincent INNOV/IT-S" userId="S::vincent.aniort@orange.com::a1eb08a1-d519-438c-825e-77e05deaf611" providerId="AD" clId="Web-{FCAF837D-8101-0141-5ED9-B1060F0E7EFC}" dt="2022-11-07T13:37:01.978" v="225" actId="20577"/>
      <pc:docMkLst>
        <pc:docMk/>
      </pc:docMkLst>
      <pc:sldChg chg="modSp">
        <pc:chgData name="ANIORT Vincent INNOV/IT-S" userId="S::vincent.aniort@orange.com::a1eb08a1-d519-438c-825e-77e05deaf611" providerId="AD" clId="Web-{FCAF837D-8101-0141-5ED9-B1060F0E7EFC}" dt="2022-11-07T13:27:00.380" v="121" actId="1076"/>
        <pc:sldMkLst>
          <pc:docMk/>
          <pc:sldMk cId="657716909" sldId="292"/>
        </pc:sldMkLst>
        <pc:spChg chg="mod">
          <ac:chgData name="ANIORT Vincent INNOV/IT-S" userId="S::vincent.aniort@orange.com::a1eb08a1-d519-438c-825e-77e05deaf611" providerId="AD" clId="Web-{FCAF837D-8101-0141-5ED9-B1060F0E7EFC}" dt="2022-11-07T13:27:00.380" v="121" actId="1076"/>
          <ac:spMkLst>
            <pc:docMk/>
            <pc:sldMk cId="657716909" sldId="292"/>
            <ac:spMk id="3" creationId="{00000000-0000-0000-0000-000000000000}"/>
          </ac:spMkLst>
        </pc:spChg>
        <pc:spChg chg="mod">
          <ac:chgData name="ANIORT Vincent INNOV/IT-S" userId="S::vincent.aniort@orange.com::a1eb08a1-d519-438c-825e-77e05deaf611" providerId="AD" clId="Web-{FCAF837D-8101-0141-5ED9-B1060F0E7EFC}" dt="2022-11-07T13:22:29.856" v="79" actId="20577"/>
          <ac:spMkLst>
            <pc:docMk/>
            <pc:sldMk cId="657716909" sldId="292"/>
            <ac:spMk id="4" creationId="{00000000-0000-0000-0000-000000000000}"/>
          </ac:spMkLst>
        </pc:spChg>
      </pc:sldChg>
      <pc:sldChg chg="delSp modSp">
        <pc:chgData name="ANIORT Vincent INNOV/IT-S" userId="S::vincent.aniort@orange.com::a1eb08a1-d519-438c-825e-77e05deaf611" providerId="AD" clId="Web-{FCAF837D-8101-0141-5ED9-B1060F0E7EFC}" dt="2022-11-07T13:20:16.274" v="35" actId="1076"/>
        <pc:sldMkLst>
          <pc:docMk/>
          <pc:sldMk cId="3298297788" sldId="297"/>
        </pc:sldMkLst>
        <pc:spChg chg="del">
          <ac:chgData name="ANIORT Vincent INNOV/IT-S" userId="S::vincent.aniort@orange.com::a1eb08a1-d519-438c-825e-77e05deaf611" providerId="AD" clId="Web-{FCAF837D-8101-0141-5ED9-B1060F0E7EFC}" dt="2022-11-07T13:19:59.757" v="34"/>
          <ac:spMkLst>
            <pc:docMk/>
            <pc:sldMk cId="3298297788" sldId="297"/>
            <ac:spMk id="3" creationId="{00000000-0000-0000-0000-000000000000}"/>
          </ac:spMkLst>
        </pc:spChg>
        <pc:spChg chg="mod">
          <ac:chgData name="ANIORT Vincent INNOV/IT-S" userId="S::vincent.aniort@orange.com::a1eb08a1-d519-438c-825e-77e05deaf611" providerId="AD" clId="Web-{FCAF837D-8101-0141-5ED9-B1060F0E7EFC}" dt="2022-11-07T13:20:16.274" v="35" actId="1076"/>
          <ac:spMkLst>
            <pc:docMk/>
            <pc:sldMk cId="3298297788" sldId="297"/>
            <ac:spMk id="4" creationId="{00000000-0000-0000-0000-000000000000}"/>
          </ac:spMkLst>
        </pc:spChg>
        <pc:spChg chg="mod">
          <ac:chgData name="ANIORT Vincent INNOV/IT-S" userId="S::vincent.aniort@orange.com::a1eb08a1-d519-438c-825e-77e05deaf611" providerId="AD" clId="Web-{FCAF837D-8101-0141-5ED9-B1060F0E7EFC}" dt="2022-11-07T13:19:26.725" v="33" actId="20577"/>
          <ac:spMkLst>
            <pc:docMk/>
            <pc:sldMk cId="3298297788" sldId="297"/>
            <ac:spMk id="6" creationId="{00000000-0000-0000-0000-000000000000}"/>
          </ac:spMkLst>
        </pc:spChg>
      </pc:sldChg>
      <pc:sldChg chg="addSp delSp modSp">
        <pc:chgData name="ANIORT Vincent INNOV/IT-S" userId="S::vincent.aniort@orange.com::a1eb08a1-d519-438c-825e-77e05deaf611" providerId="AD" clId="Web-{FCAF837D-8101-0141-5ED9-B1060F0E7EFC}" dt="2022-11-07T13:37:01.978" v="225" actId="20577"/>
        <pc:sldMkLst>
          <pc:docMk/>
          <pc:sldMk cId="3912313975" sldId="307"/>
        </pc:sldMkLst>
        <pc:spChg chg="add del mod">
          <ac:chgData name="ANIORT Vincent INNOV/IT-S" userId="S::vincent.aniort@orange.com::a1eb08a1-d519-438c-825e-77e05deaf611" providerId="AD" clId="Web-{FCAF837D-8101-0141-5ED9-B1060F0E7EFC}" dt="2022-11-07T13:35:06.302" v="165"/>
          <ac:spMkLst>
            <pc:docMk/>
            <pc:sldMk cId="3912313975" sldId="307"/>
            <ac:spMk id="3" creationId="{B9B82099-598C-930A-3C71-464BC500D5E7}"/>
          </ac:spMkLst>
        </pc:spChg>
        <pc:spChg chg="mod">
          <ac:chgData name="ANIORT Vincent INNOV/IT-S" userId="S::vincent.aniort@orange.com::a1eb08a1-d519-438c-825e-77e05deaf611" providerId="AD" clId="Web-{FCAF837D-8101-0141-5ED9-B1060F0E7EFC}" dt="2022-11-07T13:37:01.978" v="225" actId="20577"/>
          <ac:spMkLst>
            <pc:docMk/>
            <pc:sldMk cId="3912313975" sldId="307"/>
            <ac:spMk id="5" creationId="{00000000-0000-0000-0000-000000000000}"/>
          </ac:spMkLst>
        </pc:spChg>
        <pc:spChg chg="mod">
          <ac:chgData name="ANIORT Vincent INNOV/IT-S" userId="S::vincent.aniort@orange.com::a1eb08a1-d519-438c-825e-77e05deaf611" providerId="AD" clId="Web-{FCAF837D-8101-0141-5ED9-B1060F0E7EFC}" dt="2022-11-07T13:35:19.709" v="180" actId="20577"/>
          <ac:spMkLst>
            <pc:docMk/>
            <pc:sldMk cId="3912313975" sldId="307"/>
            <ac:spMk id="6" creationId="{00000000-0000-0000-0000-000000000000}"/>
          </ac:spMkLst>
        </pc:spChg>
      </pc:sldChg>
      <pc:sldChg chg="modSp">
        <pc:chgData name="ANIORT Vincent INNOV/IT-S" userId="S::vincent.aniort@orange.com::a1eb08a1-d519-438c-825e-77e05deaf611" providerId="AD" clId="Web-{FCAF837D-8101-0141-5ED9-B1060F0E7EFC}" dt="2022-11-07T13:26:20.488" v="113" actId="20577"/>
        <pc:sldMkLst>
          <pc:docMk/>
          <pc:sldMk cId="3910687972" sldId="310"/>
        </pc:sldMkLst>
        <pc:spChg chg="mod">
          <ac:chgData name="ANIORT Vincent INNOV/IT-S" userId="S::vincent.aniort@orange.com::a1eb08a1-d519-438c-825e-77e05deaf611" providerId="AD" clId="Web-{FCAF837D-8101-0141-5ED9-B1060F0E7EFC}" dt="2022-11-07T13:26:20.488" v="113" actId="20577"/>
          <ac:spMkLst>
            <pc:docMk/>
            <pc:sldMk cId="3910687972" sldId="310"/>
            <ac:spMk id="3" creationId="{00000000-0000-0000-0000-000000000000}"/>
          </ac:spMkLst>
        </pc:spChg>
        <pc:spChg chg="mod">
          <ac:chgData name="ANIORT Vincent INNOV/IT-S" userId="S::vincent.aniort@orange.com::a1eb08a1-d519-438c-825e-77e05deaf611" providerId="AD" clId="Web-{FCAF837D-8101-0141-5ED9-B1060F0E7EFC}" dt="2022-11-07T13:22:06.496" v="71" actId="20577"/>
          <ac:spMkLst>
            <pc:docMk/>
            <pc:sldMk cId="3910687972" sldId="310"/>
            <ac:spMk id="4" creationId="{00000000-0000-0000-0000-000000000000}"/>
          </ac:spMkLst>
        </pc:spChg>
      </pc:sldChg>
      <pc:sldChg chg="modSp">
        <pc:chgData name="ANIORT Vincent INNOV/IT-S" userId="S::vincent.aniort@orange.com::a1eb08a1-d519-438c-825e-77e05deaf611" providerId="AD" clId="Web-{FCAF837D-8101-0141-5ED9-B1060F0E7EFC}" dt="2022-11-07T13:25:53.472" v="102" actId="20577"/>
        <pc:sldMkLst>
          <pc:docMk/>
          <pc:sldMk cId="2804742877" sldId="311"/>
        </pc:sldMkLst>
        <pc:spChg chg="mod">
          <ac:chgData name="ANIORT Vincent INNOV/IT-S" userId="S::vincent.aniort@orange.com::a1eb08a1-d519-438c-825e-77e05deaf611" providerId="AD" clId="Web-{FCAF837D-8101-0141-5ED9-B1060F0E7EFC}" dt="2022-11-07T13:25:53.112" v="99" actId="20577"/>
          <ac:spMkLst>
            <pc:docMk/>
            <pc:sldMk cId="2804742877" sldId="311"/>
            <ac:spMk id="3" creationId="{00000000-0000-0000-0000-000000000000}"/>
          </ac:spMkLst>
        </pc:spChg>
        <pc:spChg chg="mod">
          <ac:chgData name="ANIORT Vincent INNOV/IT-S" userId="S::vincent.aniort@orange.com::a1eb08a1-d519-438c-825e-77e05deaf611" providerId="AD" clId="Web-{FCAF837D-8101-0141-5ED9-B1060F0E7EFC}" dt="2022-11-07T13:25:53.472" v="102" actId="20577"/>
          <ac:spMkLst>
            <pc:docMk/>
            <pc:sldMk cId="2804742877" sldId="311"/>
            <ac:spMk id="4" creationId="{00000000-0000-0000-0000-000000000000}"/>
          </ac:spMkLst>
        </pc:spChg>
      </pc:sldChg>
      <pc:sldChg chg="ord">
        <pc:chgData name="ANIORT Vincent INNOV/IT-S" userId="S::vincent.aniort@orange.com::a1eb08a1-d519-438c-825e-77e05deaf611" providerId="AD" clId="Web-{FCAF837D-8101-0141-5ED9-B1060F0E7EFC}" dt="2022-11-07T13:27:50.460" v="123"/>
        <pc:sldMkLst>
          <pc:docMk/>
          <pc:sldMk cId="3061174570" sldId="315"/>
        </pc:sldMkLst>
      </pc:sldChg>
      <pc:sldChg chg="ord">
        <pc:chgData name="ANIORT Vincent INNOV/IT-S" userId="S::vincent.aniort@orange.com::a1eb08a1-d519-438c-825e-77e05deaf611" providerId="AD" clId="Web-{FCAF837D-8101-0141-5ED9-B1060F0E7EFC}" dt="2022-11-07T13:27:31.772" v="122"/>
        <pc:sldMkLst>
          <pc:docMk/>
          <pc:sldMk cId="2766025269" sldId="324"/>
        </pc:sldMkLst>
      </pc:sldChg>
      <pc:sldChg chg="del">
        <pc:chgData name="ANIORT Vincent INNOV/IT-S" userId="S::vincent.aniort@orange.com::a1eb08a1-d519-438c-825e-77e05deaf611" providerId="AD" clId="Web-{FCAF837D-8101-0141-5ED9-B1060F0E7EFC}" dt="2022-11-07T13:27:59.663" v="124"/>
        <pc:sldMkLst>
          <pc:docMk/>
          <pc:sldMk cId="792481918" sldId="326"/>
        </pc:sldMkLst>
      </pc:sldChg>
    </pc:docChg>
  </pc:docChgLst>
  <pc:docChgLst>
    <pc:chgData name="LOUBET Patricia DTSI/DISU" userId="f099c5cd-c3d0-403b-ab1f-4c18d3ea50b0" providerId="ADAL" clId="{0DFEC963-2867-46BE-9D21-9D4CF0D216C7}"/>
    <pc:docChg chg="custSel modSld">
      <pc:chgData name="LOUBET Patricia DTSI/DISU" userId="f099c5cd-c3d0-403b-ab1f-4c18d3ea50b0" providerId="ADAL" clId="{0DFEC963-2867-46BE-9D21-9D4CF0D216C7}" dt="2022-10-12T14:18:05.362" v="34" actId="1076"/>
      <pc:docMkLst>
        <pc:docMk/>
      </pc:docMkLst>
      <pc:sldChg chg="addSp modSp mod">
        <pc:chgData name="LOUBET Patricia DTSI/DISU" userId="f099c5cd-c3d0-403b-ab1f-4c18d3ea50b0" providerId="ADAL" clId="{0DFEC963-2867-46BE-9D21-9D4CF0D216C7}" dt="2022-10-12T14:18:05.362" v="34" actId="1076"/>
        <pc:sldMkLst>
          <pc:docMk/>
          <pc:sldMk cId="31408545" sldId="271"/>
        </pc:sldMkLst>
        <pc:spChg chg="add mod">
          <ac:chgData name="LOUBET Patricia DTSI/DISU" userId="f099c5cd-c3d0-403b-ab1f-4c18d3ea50b0" providerId="ADAL" clId="{0DFEC963-2867-46BE-9D21-9D4CF0D216C7}" dt="2022-10-12T14:18:05.362" v="34" actId="1076"/>
          <ac:spMkLst>
            <pc:docMk/>
            <pc:sldMk cId="31408545" sldId="271"/>
            <ac:spMk id="6" creationId="{DD8FF49B-3893-4B26-A96E-0D9320F409B0}"/>
          </ac:spMkLst>
        </pc:spChg>
      </pc:sldChg>
    </pc:docChg>
  </pc:docChgLst>
  <pc:docChgLst>
    <pc:chgData name="ANIORT Vincent INNOV/IT-S" userId="S::vincent.aniort@orange.com::a1eb08a1-d519-438c-825e-77e05deaf611" providerId="AD" clId="Web-{33BE1C94-498A-994F-CECF-2817215EB2D1}"/>
    <pc:docChg chg="modSld">
      <pc:chgData name="ANIORT Vincent INNOV/IT-S" userId="S::vincent.aniort@orange.com::a1eb08a1-d519-438c-825e-77e05deaf611" providerId="AD" clId="Web-{33BE1C94-498A-994F-CECF-2817215EB2D1}" dt="2022-11-07T14:50:23.660" v="4" actId="20577"/>
      <pc:docMkLst>
        <pc:docMk/>
      </pc:docMkLst>
      <pc:sldChg chg="addSp delSp modSp">
        <pc:chgData name="ANIORT Vincent INNOV/IT-S" userId="S::vincent.aniort@orange.com::a1eb08a1-d519-438c-825e-77e05deaf611" providerId="AD" clId="Web-{33BE1C94-498A-994F-CECF-2817215EB2D1}" dt="2022-11-07T14:50:23.660" v="4" actId="20577"/>
        <pc:sldMkLst>
          <pc:docMk/>
          <pc:sldMk cId="31408545" sldId="271"/>
        </pc:sldMkLst>
        <pc:spChg chg="add del mod">
          <ac:chgData name="ANIORT Vincent INNOV/IT-S" userId="S::vincent.aniort@orange.com::a1eb08a1-d519-438c-825e-77e05deaf611" providerId="AD" clId="Web-{33BE1C94-498A-994F-CECF-2817215EB2D1}" dt="2022-11-07T14:50:23.660" v="4" actId="20577"/>
          <ac:spMkLst>
            <pc:docMk/>
            <pc:sldMk cId="31408545" sldId="271"/>
            <ac:spMk id="4" creationId="{00000000-0000-0000-0000-000000000000}"/>
          </ac:spMkLst>
        </pc:spChg>
        <pc:spChg chg="del">
          <ac:chgData name="ANIORT Vincent INNOV/IT-S" userId="S::vincent.aniort@orange.com::a1eb08a1-d519-438c-825e-77e05deaf611" providerId="AD" clId="Web-{33BE1C94-498A-994F-CECF-2817215EB2D1}" dt="2022-11-07T14:38:46.644" v="0"/>
          <ac:spMkLst>
            <pc:docMk/>
            <pc:sldMk cId="31408545" sldId="271"/>
            <ac:spMk id="6" creationId="{DD8FF49B-3893-4B26-A96E-0D9320F409B0}"/>
          </ac:spMkLst>
        </pc:spChg>
        <pc:spChg chg="add del mod">
          <ac:chgData name="ANIORT Vincent INNOV/IT-S" userId="S::vincent.aniort@orange.com::a1eb08a1-d519-438c-825e-77e05deaf611" providerId="AD" clId="Web-{33BE1C94-498A-994F-CECF-2817215EB2D1}" dt="2022-11-07T14:38:55.925" v="2"/>
          <ac:spMkLst>
            <pc:docMk/>
            <pc:sldMk cId="31408545" sldId="271"/>
            <ac:spMk id="8" creationId="{AA068C05-EDCB-56A9-5CEB-0F5686DA9F3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07/11/2022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8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6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defTabSz="914400"/>
            <a:fld id="{54745B31-5615-40C5-AE1B-3D867612660B}" type="slidenum">
              <a:rPr lang="en-GB" altLang="fr-FR" sz="800" b="1">
                <a:solidFill>
                  <a:srgbClr val="FFFFFF"/>
                </a:solidFill>
                <a:cs typeface="Arial" charset="0"/>
              </a:rPr>
              <a:pPr algn="ctr" defTabSz="914400"/>
              <a:t>‹N°›</a:t>
            </a:fld>
            <a:endParaRPr lang="fr-FR" altLang="fr-FR" sz="8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33619207"/>
      </p:ext>
    </p:extLst>
  </p:cSld>
  <p:clrMapOvr>
    <a:masterClrMapping/>
  </p:clrMapOvr>
  <p:transition spd="med">
    <p:fade/>
  </p:transition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Titre de votre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l’intervenant(Entité de l’intervenant)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 baseline="0">
                <a:solidFill>
                  <a:srgbClr val="FF79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473004"/>
      </p:ext>
    </p:extLst>
  </p:cSld>
  <p:clrMapOvr>
    <a:masterClrMapping/>
  </p:clrMapOvr>
  <p:transition spd="med">
    <p:fade/>
  </p:transition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OFR_TEMPLATE ALIG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Titre de la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 (Entité de l’intervenant 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du jour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endParaRPr lang="fr-FR" dirty="0"/>
          </a:p>
          <a:p>
            <a:pPr lvl="0"/>
            <a:endParaRPr lang="fr-FR" noProof="0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alt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4" name="Groupe 13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6" name="Ellipse 15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13455"/>
      </p:ext>
    </p:extLst>
  </p:cSld>
  <p:clrMapOvr>
    <a:masterClrMapping/>
  </p:clrMapOvr>
  <p:transition spd="med">
    <p:fade/>
  </p:transition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D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7900"/>
                </a:solidFill>
              </a:defRPr>
            </a:lvl1pPr>
          </a:lstStyle>
          <a:p>
            <a:pPr lvl="0"/>
            <a:r>
              <a:rPr lang="fr-FR" noProof="0" dirty="0"/>
              <a:t>Cliquez pour modifier le nom de la section </a:t>
            </a: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5650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D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5544616" cy="40316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16E00"/>
                </a:solidFill>
              </a:defRPr>
            </a:lvl1pPr>
          </a:lstStyle>
          <a:p>
            <a:pPr lvl="0"/>
            <a:r>
              <a:rPr lang="fr-FR" noProof="0" dirty="0"/>
              <a:t>Cliquez pour modifier le nom de la section </a:t>
            </a: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br>
              <a:rPr lang="fr-FR" noProof="0" dirty="0"/>
            </a:br>
            <a:endParaRPr lang="en-GB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2765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3943714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A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 noProof="0" dirty="0"/>
              <a:t>Sommaire ou Déroulé de la présentation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0" hasCustomPrompt="1"/>
          </p:nvPr>
        </p:nvSpPr>
        <p:spPr>
          <a:xfrm>
            <a:off x="827088" y="1131888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1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  <p:sp>
        <p:nvSpPr>
          <p:cNvPr id="17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5148064" y="1131590"/>
            <a:ext cx="3744911" cy="33845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  <a:defRPr baseline="0"/>
            </a:lvl1pPr>
            <a:lvl2pPr marL="0" indent="0">
              <a:lnSpc>
                <a:spcPct val="90000"/>
              </a:lnSpc>
              <a:buSzPct val="100000"/>
              <a:buFont typeface="+mj-lt"/>
              <a:buNone/>
              <a:defRPr baseline="0"/>
            </a:lvl2pPr>
          </a:lstStyle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fr-FR" sz="1800" spc="-20" dirty="0">
                <a:solidFill>
                  <a:srgbClr val="F16E00"/>
                </a:solidFill>
                <a:latin typeface="Helvetica 75 Bold" panose="020B0804020202020204" pitchFamily="34" charset="0"/>
              </a:rPr>
              <a:t>Eventuel sous-titre 2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1. AAAA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2. BBBB</a:t>
            </a:r>
          </a:p>
          <a:p>
            <a:pPr marL="361950" lvl="1" indent="-361950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fr-FR" sz="1400" spc="-20" dirty="0">
                <a:solidFill>
                  <a:srgbClr val="000000"/>
                </a:solidFill>
                <a:latin typeface="Helvetica 75 Bold" panose="020B0804020202020204" pitchFamily="34" charset="0"/>
              </a:rPr>
              <a:t>3. CCCC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20682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s 2 colonnes ACCESS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5"/>
            <a:ext cx="3744416" cy="3332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088" y="4749800"/>
            <a:ext cx="6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 sz="800" b="1" dirty="0">
              <a:solidFill>
                <a:srgbClr val="F16E00"/>
              </a:solidFill>
              <a:cs typeface="Arial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88024" y="1184274"/>
            <a:ext cx="4104456" cy="33316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0074679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YS 1 colonn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7786064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FR SIMPLE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428587" y="3291830"/>
            <a:ext cx="7455781" cy="6032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FFFFFF"/>
                </a:solidFill>
                <a:cs typeface="Arial" panose="020B0604020202020204" pitchFamily="34" charset="0"/>
              </a:rPr>
              <a:t>Pour toute demande d’accompagnement  :  	ZZZ ACCESSIBILITY SUPPORT 						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2335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CLU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Conclusion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space réservé du contenu 5"/>
          <p:cNvSpPr>
            <a:spLocks noGrp="1"/>
          </p:cNvSpPr>
          <p:nvPr>
            <p:ph sz="quarter" idx="10" hasCustomPrompt="1"/>
          </p:nvPr>
        </p:nvSpPr>
        <p:spPr>
          <a:xfrm>
            <a:off x="338465" y="1177192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Prénom + Nom de l’intervenant</a:t>
            </a:r>
          </a:p>
        </p:txBody>
      </p:sp>
      <p:sp>
        <p:nvSpPr>
          <p:cNvPr id="18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367912" y="1923678"/>
            <a:ext cx="7839075" cy="504825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 libre</a:t>
            </a:r>
          </a:p>
        </p:txBody>
      </p:sp>
    </p:spTree>
    <p:extLst>
      <p:ext uri="{BB962C8B-B14F-4D97-AF65-F5344CB8AC3E}">
        <p14:creationId xmlns:p14="http://schemas.microsoft.com/office/powerpoint/2010/main" val="338567621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RCI OFR SIMPLE NO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6" name="Groupe 15"/>
          <p:cNvGrpSpPr/>
          <p:nvPr userDrawn="1"/>
        </p:nvGrpSpPr>
        <p:grpSpPr>
          <a:xfrm>
            <a:off x="7884368" y="4011910"/>
            <a:ext cx="885714" cy="857143"/>
            <a:chOff x="7934758" y="4011910"/>
            <a:chExt cx="885714" cy="857143"/>
          </a:xfrm>
        </p:grpSpPr>
        <p:pic>
          <p:nvPicPr>
            <p:cNvPr id="17" name="Imag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758" y="4011910"/>
              <a:ext cx="885714" cy="857143"/>
            </a:xfrm>
            <a:prstGeom prst="rect">
              <a:avLst/>
            </a:prstGeom>
          </p:spPr>
        </p:pic>
        <p:sp>
          <p:nvSpPr>
            <p:cNvPr id="18" name="Ellipse 17"/>
            <p:cNvSpPr/>
            <p:nvPr userDrawn="1"/>
          </p:nvSpPr>
          <p:spPr>
            <a:xfrm>
              <a:off x="7999615" y="4080743"/>
              <a:ext cx="756000" cy="7452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0" name="ZoneTexte 19"/>
          <p:cNvSpPr txBox="1"/>
          <p:nvPr userDrawn="1"/>
        </p:nvSpPr>
        <p:spPr>
          <a:xfrm>
            <a:off x="346873" y="1177192"/>
            <a:ext cx="4935501" cy="8740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000000"/>
                </a:solidFill>
                <a:cs typeface="Arial" panose="020B0604020202020204" pitchFamily="34" charset="0"/>
              </a:rPr>
              <a:t>Pour toute demande d’accompagnement :</a:t>
            </a:r>
          </a:p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FFFFF"/>
              </a:buClr>
              <a:buSzPct val="25000"/>
              <a:buFont typeface="Calibri" pitchFamily="34" charset="0"/>
              <a:buNone/>
              <a:defRPr/>
            </a:pPr>
            <a:r>
              <a:rPr lang="fr-FR" sz="1400" spc="-20" dirty="0">
                <a:solidFill>
                  <a:srgbClr val="000000"/>
                </a:solidFill>
                <a:cs typeface="Arial" panose="020B0604020202020204" pitchFamily="34" charset="0"/>
              </a:rPr>
              <a:t>ZZZ ACCESSIBILITY SUPPORT (accessibilty.support@orange.com)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dirty="0" err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85240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8288"/>
            <a:ext cx="8064896" cy="742950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F16E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143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0488" y="4702969"/>
            <a:ext cx="409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75 Bold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75 Bold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75 Bold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75 Bold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745B31-5615-40C5-AE1B-3D867612660B}" type="slidenum">
              <a:rPr lang="en-GB" altLang="fr-FR" sz="800" b="1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altLang="fr-FR" sz="800" b="1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584" y="1184274"/>
            <a:ext cx="8064896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>
              <a:defRPr sz="1800" baseline="0">
                <a:solidFill>
                  <a:srgbClr val="F16E00"/>
                </a:solidFill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tx1"/>
                </a:solidFill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baseline="0">
                <a:solidFill>
                  <a:schemeClr val="tx1"/>
                </a:solidFill>
              </a:defRPr>
            </a:lvl4pPr>
            <a:lvl5pPr marL="595313" indent="-173038"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5pPr>
            <a:lvl6pPr>
              <a:buClrTx/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89694055"/>
      </p:ext>
    </p:extLst>
  </p:cSld>
  <p:clrMapOvr>
    <a:masterClrMapping/>
  </p:clrMapOvr>
  <p:transition spd="med">
    <p:fade/>
  </p:transition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1"/>
          <p:cNvSpPr>
            <a:spLocks noGrp="1"/>
          </p:cNvSpPr>
          <p:nvPr>
            <p:ph type="title" hasCustomPrompt="1"/>
          </p:nvPr>
        </p:nvSpPr>
        <p:spPr>
          <a:xfrm>
            <a:off x="313535" y="267618"/>
            <a:ext cx="4831159" cy="74374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grpSp>
        <p:nvGrpSpPr>
          <p:cNvPr id="7" name="Group 2"/>
          <p:cNvGrpSpPr/>
          <p:nvPr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pic>
        <p:nvPicPr>
          <p:cNvPr id="19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616"/>
      </p:ext>
    </p:extLst>
  </p:cSld>
  <p:clrMapOvr>
    <a:masterClrMapping/>
  </p:clrMapOvr>
  <p:transition spd="med">
    <p:fade/>
  </p:transition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usieurs niveaux hiérarc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1" y="0"/>
            <a:ext cx="593725" cy="51435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712788"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400">
              <a:solidFill>
                <a:srgbClr val="FFFFFF"/>
              </a:solidFill>
              <a:latin typeface="Helvetica 45 Light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 userDrawn="1">
            <p:ph type="title"/>
          </p:nvPr>
        </p:nvSpPr>
        <p:spPr>
          <a:xfrm>
            <a:off x="1029601" y="303610"/>
            <a:ext cx="7071413" cy="7371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 userDrawn="1">
            <p:ph idx="1"/>
          </p:nvPr>
        </p:nvSpPr>
        <p:spPr>
          <a:xfrm>
            <a:off x="1042989" y="1329929"/>
            <a:ext cx="7058025" cy="291584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tx2"/>
                </a:solidFill>
                <a:latin typeface="Helvetica 65 Medium" pitchFamily="2" charset="0"/>
              </a:defRPr>
            </a:lvl1pPr>
            <a:lvl2pPr>
              <a:spcAft>
                <a:spcPct val="0"/>
              </a:spcAft>
              <a:buFont typeface="Arial" charset="0"/>
              <a:buChar char="–"/>
              <a:defRPr sz="1600">
                <a:latin typeface="Helvetica 55 Roman" pitchFamily="34" charset="0"/>
              </a:defRPr>
            </a:lvl2pPr>
            <a:lvl3pPr>
              <a:defRPr sz="1600">
                <a:latin typeface="Helvetica 55 Roman" pitchFamily="34" charset="0"/>
              </a:defRPr>
            </a:lvl3pPr>
            <a:lvl4pPr>
              <a:defRPr sz="1600">
                <a:latin typeface="Helvetica 55 Roman" pitchFamily="34" charset="0"/>
              </a:defRPr>
            </a:lvl4pPr>
            <a:lvl5pPr>
              <a:defRPr sz="1600" baseline="0">
                <a:latin typeface="Helvetica 55 Roman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217885"/>
            <a:ext cx="512762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0"/>
          <p:cNvSpPr txBox="1">
            <a:spLocks/>
          </p:cNvSpPr>
          <p:nvPr userDrawn="1"/>
        </p:nvSpPr>
        <p:spPr>
          <a:xfrm>
            <a:off x="179512" y="4608288"/>
            <a:ext cx="275010" cy="33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lang="en-GB" sz="800" b="1">
                <a:solidFill>
                  <a:srgbClr val="FFFFFF"/>
                </a:solidFill>
                <a:latin typeface="Helvetica 75 Bold" panose="020B0804020202020204" pitchFamily="34" charset="0"/>
              </a:rPr>
              <a:pPr algn="ctr"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lang="en-GB" sz="800" b="1">
              <a:solidFill>
                <a:srgbClr val="FFFFFF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0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3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 marL="401638" marR="0" indent="-401638" algn="l" defTabSz="51435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fr-FR" sz="3000" kern="1200" dirty="0" smtClean="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3pPr>
            <a:lvl4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4pPr>
            <a:lvl5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marL="401638" lvl="1" indent="-4016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+mj-lt"/>
              <a:buAutoNum type="arabicPeriod"/>
            </a:pPr>
            <a:r>
              <a:rPr lang="fr-FR" dirty="0"/>
              <a:t>Quatrième niveau</a:t>
            </a:r>
          </a:p>
          <a:p>
            <a:pPr marL="401638" marR="0" lvl="1" indent="-401638" algn="l" defTabSz="5143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Cinquième niveau</a:t>
            </a:r>
          </a:p>
          <a:p>
            <a:pPr marL="401638" lvl="1" indent="-4016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35254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5"/>
            <a:ext cx="8470900" cy="6238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1304924"/>
            <a:ext cx="8470899" cy="31654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1400"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0180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4"/>
            <a:ext cx="8470900" cy="62388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4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38688" y="1304925"/>
            <a:ext cx="4065589" cy="31654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1690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 OFR_TEMP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Titre de votre présentation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Prénom et NOM de l’intervenant(Entité de l’intervenant)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mail de l’intervenant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800" baseline="0">
                <a:solidFill>
                  <a:srgbClr val="FF79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/>
            </a:pPr>
            <a:r>
              <a:rPr lang="fr-FR" dirty="0"/>
              <a:t>Date 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4325" y="4233863"/>
            <a:ext cx="612775" cy="612775"/>
            <a:chOff x="313535" y="4233863"/>
            <a:chExt cx="612775" cy="6127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Helvetica 75 Bold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75 Bold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75 Bold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75 Bold" pitchFamily="34" charset="0"/>
                </a:defRPr>
              </a:lvl9pPr>
            </a:lstStyle>
            <a:p>
              <a:pPr defTabSz="914400"/>
              <a:endParaRPr lang="en-GB" altLang="fr-FR" sz="1800">
                <a:solidFill>
                  <a:srgbClr val="000000"/>
                </a:solidFill>
                <a:ea typeface="+mn-ea"/>
                <a:cs typeface="Arial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52951 w 93"/>
                <a:gd name="T1" fmla="*/ 79303 h 109"/>
                <a:gd name="T2" fmla="*/ 24871 w 93"/>
                <a:gd name="T3" fmla="*/ 87313 h 109"/>
                <a:gd name="T4" fmla="*/ 0 w 93"/>
                <a:gd name="T5" fmla="*/ 63282 h 109"/>
                <a:gd name="T6" fmla="*/ 52951 w 93"/>
                <a:gd name="T7" fmla="*/ 29638 h 109"/>
                <a:gd name="T8" fmla="*/ 52951 w 93"/>
                <a:gd name="T9" fmla="*/ 25633 h 109"/>
                <a:gd name="T10" fmla="*/ 39312 w 93"/>
                <a:gd name="T11" fmla="*/ 15220 h 109"/>
                <a:gd name="T12" fmla="*/ 19255 w 93"/>
                <a:gd name="T13" fmla="*/ 25633 h 109"/>
                <a:gd name="T14" fmla="*/ 4011 w 93"/>
                <a:gd name="T15" fmla="*/ 16822 h 109"/>
                <a:gd name="T16" fmla="*/ 40115 w 93"/>
                <a:gd name="T17" fmla="*/ 0 h 109"/>
                <a:gd name="T18" fmla="*/ 74613 w 93"/>
                <a:gd name="T19" fmla="*/ 25633 h 109"/>
                <a:gd name="T20" fmla="*/ 74613 w 93"/>
                <a:gd name="T21" fmla="*/ 86512 h 109"/>
                <a:gd name="T22" fmla="*/ 54556 w 93"/>
                <a:gd name="T23" fmla="*/ 86512 h 109"/>
                <a:gd name="T24" fmla="*/ 52951 w 93"/>
                <a:gd name="T25" fmla="*/ 79303 h 109"/>
                <a:gd name="T26" fmla="*/ 21662 w 93"/>
                <a:gd name="T27" fmla="*/ 61680 h 109"/>
                <a:gd name="T28" fmla="*/ 31289 w 93"/>
                <a:gd name="T29" fmla="*/ 72093 h 109"/>
                <a:gd name="T30" fmla="*/ 52149 w 93"/>
                <a:gd name="T31" fmla="*/ 63282 h 109"/>
                <a:gd name="T32" fmla="*/ 52149 w 93"/>
                <a:gd name="T33" fmla="*/ 43256 h 109"/>
                <a:gd name="T34" fmla="*/ 21662 w 93"/>
                <a:gd name="T35" fmla="*/ 61680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4042 h 108"/>
                <a:gd name="T2" fmla="*/ 18645 w 94"/>
                <a:gd name="T3" fmla="*/ 1617 h 108"/>
                <a:gd name="T4" fmla="*/ 20266 w 94"/>
                <a:gd name="T5" fmla="*/ 12127 h 108"/>
                <a:gd name="T6" fmla="*/ 49449 w 94"/>
                <a:gd name="T7" fmla="*/ 0 h 108"/>
                <a:gd name="T8" fmla="*/ 76200 w 94"/>
                <a:gd name="T9" fmla="*/ 27487 h 108"/>
                <a:gd name="T10" fmla="*/ 76200 w 94"/>
                <a:gd name="T11" fmla="*/ 87313 h 108"/>
                <a:gd name="T12" fmla="*/ 53502 w 94"/>
                <a:gd name="T13" fmla="*/ 87313 h 108"/>
                <a:gd name="T14" fmla="*/ 53502 w 94"/>
                <a:gd name="T15" fmla="*/ 31530 h 108"/>
                <a:gd name="T16" fmla="*/ 42964 w 94"/>
                <a:gd name="T17" fmla="*/ 16978 h 108"/>
                <a:gd name="T18" fmla="*/ 21887 w 94"/>
                <a:gd name="T19" fmla="*/ 25871 h 108"/>
                <a:gd name="T20" fmla="*/ 21887 w 94"/>
                <a:gd name="T21" fmla="*/ 87313 h 108"/>
                <a:gd name="T22" fmla="*/ 0 w 94"/>
                <a:gd name="T23" fmla="*/ 87313 h 108"/>
                <a:gd name="T24" fmla="*/ 0 w 94"/>
                <a:gd name="T25" fmla="*/ 4042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40497 w 98"/>
                <a:gd name="T1" fmla="*/ 88900 h 110"/>
                <a:gd name="T2" fmla="*/ 0 w 98"/>
                <a:gd name="T3" fmla="*/ 44450 h 110"/>
                <a:gd name="T4" fmla="*/ 39688 w 98"/>
                <a:gd name="T5" fmla="*/ 0 h 110"/>
                <a:gd name="T6" fmla="*/ 79375 w 98"/>
                <a:gd name="T7" fmla="*/ 43642 h 110"/>
                <a:gd name="T8" fmla="*/ 78565 w 98"/>
                <a:gd name="T9" fmla="*/ 47683 h 110"/>
                <a:gd name="T10" fmla="*/ 21869 w 98"/>
                <a:gd name="T11" fmla="*/ 47683 h 110"/>
                <a:gd name="T12" fmla="*/ 42117 w 98"/>
                <a:gd name="T13" fmla="*/ 71928 h 110"/>
                <a:gd name="T14" fmla="*/ 61556 w 98"/>
                <a:gd name="T15" fmla="*/ 61422 h 110"/>
                <a:gd name="T16" fmla="*/ 77755 w 98"/>
                <a:gd name="T17" fmla="*/ 70312 h 110"/>
                <a:gd name="T18" fmla="*/ 40497 w 98"/>
                <a:gd name="T19" fmla="*/ 88900 h 110"/>
                <a:gd name="T20" fmla="*/ 56696 w 98"/>
                <a:gd name="T21" fmla="*/ 33135 h 110"/>
                <a:gd name="T22" fmla="*/ 39688 w 98"/>
                <a:gd name="T23" fmla="*/ 15355 h 110"/>
                <a:gd name="T24" fmla="*/ 22679 w 98"/>
                <a:gd name="T25" fmla="*/ 33135 h 110"/>
                <a:gd name="T26" fmla="*/ 56696 w 98"/>
                <a:gd name="T27" fmla="*/ 33135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42069 w 104"/>
                <a:gd name="T1" fmla="*/ 88900 h 111"/>
                <a:gd name="T2" fmla="*/ 0 w 104"/>
                <a:gd name="T3" fmla="*/ 44050 h 111"/>
                <a:gd name="T4" fmla="*/ 42069 w 104"/>
                <a:gd name="T5" fmla="*/ 0 h 111"/>
                <a:gd name="T6" fmla="*/ 84138 w 104"/>
                <a:gd name="T7" fmla="*/ 44050 h 111"/>
                <a:gd name="T8" fmla="*/ 42069 w 104"/>
                <a:gd name="T9" fmla="*/ 88900 h 111"/>
                <a:gd name="T10" fmla="*/ 42069 w 104"/>
                <a:gd name="T11" fmla="*/ 18421 h 111"/>
                <a:gd name="T12" fmla="*/ 22653 w 104"/>
                <a:gd name="T13" fmla="*/ 44050 h 111"/>
                <a:gd name="T14" fmla="*/ 42069 w 104"/>
                <a:gd name="T15" fmla="*/ 69678 h 111"/>
                <a:gd name="T16" fmla="*/ 62294 w 104"/>
                <a:gd name="T17" fmla="*/ 44050 h 111"/>
                <a:gd name="T18" fmla="*/ 42069 w 104"/>
                <a:gd name="T19" fmla="*/ 18421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2425 h 108"/>
                <a:gd name="T2" fmla="*/ 20987 w 59"/>
                <a:gd name="T3" fmla="*/ 2425 h 108"/>
                <a:gd name="T4" fmla="*/ 20987 w 59"/>
                <a:gd name="T5" fmla="*/ 12127 h 108"/>
                <a:gd name="T6" fmla="*/ 44396 w 59"/>
                <a:gd name="T7" fmla="*/ 0 h 108"/>
                <a:gd name="T8" fmla="*/ 47625 w 59"/>
                <a:gd name="T9" fmla="*/ 808 h 108"/>
                <a:gd name="T10" fmla="*/ 47625 w 59"/>
                <a:gd name="T11" fmla="*/ 21828 h 108"/>
                <a:gd name="T12" fmla="*/ 46818 w 59"/>
                <a:gd name="T13" fmla="*/ 21828 h 108"/>
                <a:gd name="T14" fmla="*/ 22602 w 59"/>
                <a:gd name="T15" fmla="*/ 30721 h 108"/>
                <a:gd name="T16" fmla="*/ 22602 w 59"/>
                <a:gd name="T17" fmla="*/ 87313 h 108"/>
                <a:gd name="T18" fmla="*/ 0 w 59"/>
                <a:gd name="T19" fmla="*/ 87313 h 108"/>
                <a:gd name="T20" fmla="*/ 0 w 59"/>
                <a:gd name="T21" fmla="*/ 2425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39688 w 98"/>
                <a:gd name="T1" fmla="*/ 68827 h 149"/>
                <a:gd name="T2" fmla="*/ 58316 w 98"/>
                <a:gd name="T3" fmla="*/ 40487 h 149"/>
                <a:gd name="T4" fmla="*/ 39688 w 98"/>
                <a:gd name="T5" fmla="*/ 16195 h 149"/>
                <a:gd name="T6" fmla="*/ 22679 w 98"/>
                <a:gd name="T7" fmla="*/ 41296 h 149"/>
                <a:gd name="T8" fmla="*/ 39688 w 98"/>
                <a:gd name="T9" fmla="*/ 68827 h 149"/>
                <a:gd name="T10" fmla="*/ 79375 w 98"/>
                <a:gd name="T11" fmla="*/ 1619 h 149"/>
                <a:gd name="T12" fmla="*/ 79375 w 98"/>
                <a:gd name="T13" fmla="*/ 82593 h 149"/>
                <a:gd name="T14" fmla="*/ 38068 w 98"/>
                <a:gd name="T15" fmla="*/ 120650 h 149"/>
                <a:gd name="T16" fmla="*/ 2430 w 98"/>
                <a:gd name="T17" fmla="*/ 99597 h 149"/>
                <a:gd name="T18" fmla="*/ 24298 w 98"/>
                <a:gd name="T19" fmla="*/ 95548 h 149"/>
                <a:gd name="T20" fmla="*/ 40497 w 98"/>
                <a:gd name="T21" fmla="*/ 103646 h 149"/>
                <a:gd name="T22" fmla="*/ 58316 w 98"/>
                <a:gd name="T23" fmla="*/ 85022 h 149"/>
                <a:gd name="T24" fmla="*/ 58316 w 98"/>
                <a:gd name="T25" fmla="*/ 75305 h 149"/>
                <a:gd name="T26" fmla="*/ 57506 w 98"/>
                <a:gd name="T27" fmla="*/ 74495 h 149"/>
                <a:gd name="T28" fmla="*/ 35638 w 98"/>
                <a:gd name="T29" fmla="*/ 87451 h 149"/>
                <a:gd name="T30" fmla="*/ 0 w 98"/>
                <a:gd name="T31" fmla="*/ 44535 h 149"/>
                <a:gd name="T32" fmla="*/ 34018 w 98"/>
                <a:gd name="T33" fmla="*/ 0 h 149"/>
                <a:gd name="T34" fmla="*/ 59126 w 98"/>
                <a:gd name="T35" fmla="*/ 12146 h 149"/>
                <a:gd name="T36" fmla="*/ 59126 w 98"/>
                <a:gd name="T37" fmla="*/ 12146 h 149"/>
                <a:gd name="T38" fmla="*/ 60746 w 98"/>
                <a:gd name="T39" fmla="*/ 1619 h 149"/>
                <a:gd name="T40" fmla="*/ 79375 w 98"/>
                <a:gd name="T41" fmla="*/ 1619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22225 w 37"/>
                <a:gd name="T1" fmla="*/ 3175 h 17"/>
                <a:gd name="T2" fmla="*/ 14288 w 37"/>
                <a:gd name="T3" fmla="*/ 3175 h 17"/>
                <a:gd name="T4" fmla="*/ 14288 w 37"/>
                <a:gd name="T5" fmla="*/ 26988 h 17"/>
                <a:gd name="T6" fmla="*/ 9525 w 37"/>
                <a:gd name="T7" fmla="*/ 26988 h 17"/>
                <a:gd name="T8" fmla="*/ 9525 w 37"/>
                <a:gd name="T9" fmla="*/ 3175 h 17"/>
                <a:gd name="T10" fmla="*/ 0 w 37"/>
                <a:gd name="T11" fmla="*/ 3175 h 17"/>
                <a:gd name="T12" fmla="*/ 0 w 37"/>
                <a:gd name="T13" fmla="*/ 0 h 17"/>
                <a:gd name="T14" fmla="*/ 22225 w 37"/>
                <a:gd name="T15" fmla="*/ 0 h 17"/>
                <a:gd name="T16" fmla="*/ 22225 w 37"/>
                <a:gd name="T17" fmla="*/ 3175 h 17"/>
                <a:gd name="T18" fmla="*/ 58738 w 37"/>
                <a:gd name="T19" fmla="*/ 26988 h 17"/>
                <a:gd name="T20" fmla="*/ 53975 w 37"/>
                <a:gd name="T21" fmla="*/ 26988 h 17"/>
                <a:gd name="T22" fmla="*/ 53975 w 37"/>
                <a:gd name="T23" fmla="*/ 3175 h 17"/>
                <a:gd name="T24" fmla="*/ 53975 w 37"/>
                <a:gd name="T25" fmla="*/ 3175 h 17"/>
                <a:gd name="T26" fmla="*/ 46038 w 37"/>
                <a:gd name="T27" fmla="*/ 26988 h 17"/>
                <a:gd name="T28" fmla="*/ 42863 w 37"/>
                <a:gd name="T29" fmla="*/ 26988 h 17"/>
                <a:gd name="T30" fmla="*/ 33338 w 37"/>
                <a:gd name="T31" fmla="*/ 3175 h 17"/>
                <a:gd name="T32" fmla="*/ 31750 w 37"/>
                <a:gd name="T33" fmla="*/ 3175 h 17"/>
                <a:gd name="T34" fmla="*/ 31750 w 37"/>
                <a:gd name="T35" fmla="*/ 26988 h 17"/>
                <a:gd name="T36" fmla="*/ 28575 w 37"/>
                <a:gd name="T37" fmla="*/ 26988 h 17"/>
                <a:gd name="T38" fmla="*/ 28575 w 37"/>
                <a:gd name="T39" fmla="*/ 0 h 17"/>
                <a:gd name="T40" fmla="*/ 34925 w 37"/>
                <a:gd name="T41" fmla="*/ 0 h 17"/>
                <a:gd name="T42" fmla="*/ 44450 w 37"/>
                <a:gd name="T43" fmla="*/ 20638 h 17"/>
                <a:gd name="T44" fmla="*/ 52388 w 37"/>
                <a:gd name="T45" fmla="*/ 0 h 17"/>
                <a:gd name="T46" fmla="*/ 58738 w 37"/>
                <a:gd name="T47" fmla="*/ 0 h 17"/>
                <a:gd name="T48" fmla="*/ 58738 w 37"/>
                <a:gd name="T49" fmla="*/ 26988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fr-FR" sz="1800">
                <a:solidFill>
                  <a:srgbClr val="000000"/>
                </a:solidFill>
                <a:latin typeface="Helvetica 75 Bold" pitchFamily="34" charset="0"/>
                <a:ea typeface="+mn-ea"/>
                <a:cs typeface="Arial" charset="0"/>
              </a:endParaRPr>
            </a:p>
          </p:txBody>
        </p:sp>
      </p:grpSp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111625"/>
            <a:ext cx="885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858261"/>
      </p:ext>
    </p:extLst>
  </p:cSld>
  <p:clrMapOvr>
    <a:masterClrMapping/>
  </p:clrMapOvr>
  <p:transition spd="med">
    <p:fade/>
  </p:transition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‹N°›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13D769F2-DCED-446C-88F7-81E47ACD9E7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67" r:id="rId9"/>
    <p:sldLayoutId id="214748366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1E7EADBD-7C9B-4673-9894-6EA783D590A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1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9" r:id="rId15"/>
    <p:sldLayoutId id="2147483690" r:id="rId16"/>
    <p:sldLayoutId id="2147483691" r:id="rId17"/>
  </p:sldLayoutIdLst>
  <p:transition spd="med">
    <p:fade/>
  </p:transition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 kern="1200" spc="-20">
          <a:solidFill>
            <a:srgbClr val="F16E00"/>
          </a:solidFill>
          <a:latin typeface="Helvetica 75 Bold" panose="020B0804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F16E00"/>
          </a:solidFill>
          <a:latin typeface="Helvetica 75 Bold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6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1pPr>
      <a:lvl2pPr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SzPct val="25000"/>
        <a:buFont typeface="Calibri" pitchFamily="34" charset="0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 kern="1200" spc="-2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400" kern="1200" spc="-2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incent.aniort@orange.com" TargetMode="External"/><Relationship Id="rId2" Type="http://schemas.openxmlformats.org/officeDocument/2006/relationships/hyperlink" Target="mailto:patricia.loubet@orange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paciellogroup.com/resources/contrastanalyser/" TargetMode="Externa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wma"/><Relationship Id="rId7" Type="http://schemas.openxmlformats.org/officeDocument/2006/relationships/image" Target="../media/image16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2.xml"/><Relationship Id="rId4" Type="http://schemas.openxmlformats.org/officeDocument/2006/relationships/audio" Target="../media/media2.wma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CAG21/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que.com/axe/" TargetMode="External"/><Relationship Id="rId2" Type="http://schemas.openxmlformats.org/officeDocument/2006/relationships/hyperlink" Target="http://a11y.forge.orange-labs.fr/web/methodes-outils-extensions.html#-span-lang-en-axe-accessibility-audit-span-" TargetMode="Externa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hyperlink" Target="https://www.w3.org/WAI/intro/wca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11y-guidelines.orange.com/web/incontournables.html#tes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4326" y="268289"/>
            <a:ext cx="6849962" cy="2301874"/>
          </a:xfrm>
        </p:spPr>
        <p:txBody>
          <a:bodyPr/>
          <a:lstStyle/>
          <a:p>
            <a:r>
              <a:rPr lang="fr-FR" dirty="0">
                <a:solidFill>
                  <a:srgbClr val="FF7900"/>
                </a:solidFill>
              </a:rPr>
              <a:t>Cherchez l’erreur ! </a:t>
            </a:r>
            <a:br>
              <a:rPr lang="fr-FR" dirty="0"/>
            </a:br>
            <a:r>
              <a:rPr lang="fr-FR" dirty="0"/>
              <a:t>Ou comment booster le potentiel accessible de votre interface ?</a:t>
            </a:r>
            <a:br>
              <a:rPr lang="fr-FR" dirty="0"/>
            </a:br>
            <a:endParaRPr lang="fr-FR" dirty="0">
              <a:solidFill>
                <a:srgbClr val="F16E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0687" y="2704144"/>
            <a:ext cx="6853601" cy="966156"/>
          </a:xfrm>
        </p:spPr>
        <p:txBody>
          <a:bodyPr/>
          <a:lstStyle/>
          <a:p>
            <a:pPr lvl="0"/>
            <a:r>
              <a:rPr lang="fr-FR" dirty="0">
                <a:solidFill>
                  <a:srgbClr val="FFFFFF"/>
                </a:solidFill>
              </a:rPr>
              <a:t>Patricia LOUBET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b="1" dirty="0">
                <a:solidFill>
                  <a:srgbClr val="FFFFFF"/>
                </a:solidFill>
                <a:hlinkClick r:id="rId2"/>
              </a:rPr>
              <a:t>patricia.loubet@orange.com</a:t>
            </a:r>
            <a:endParaRPr lang="fr-FR" b="1" dirty="0">
              <a:solidFill>
                <a:srgbClr val="FFFFFF"/>
              </a:solidFill>
            </a:endParaRPr>
          </a:p>
          <a:p>
            <a:pPr lvl="0"/>
            <a:r>
              <a:rPr lang="fr-FR" b="1" dirty="0">
                <a:solidFill>
                  <a:srgbClr val="FFFFFF"/>
                </a:solidFill>
              </a:rPr>
              <a:t>Vincent ANIORT</a:t>
            </a:r>
          </a:p>
          <a:p>
            <a:r>
              <a:rPr lang="fr-FR" dirty="0">
                <a:hlinkClick r:id="rId3"/>
              </a:rPr>
              <a:t>vincent.aniort@orange.com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853461" y="266701"/>
            <a:ext cx="1976214" cy="34036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 dirty="0">
                <a:latin typeface="Helvetica 75 Bold"/>
              </a:rPr>
              <a:t>2022</a:t>
            </a:r>
            <a:endParaRPr lang="fr-FR" dirty="0"/>
          </a:p>
        </p:txBody>
      </p:sp>
      <p:pic>
        <p:nvPicPr>
          <p:cNvPr id="5" name="Picture 11" title="Communication digitale (Image décorative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3460" y="1368152"/>
            <a:ext cx="1923678" cy="19236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0854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: </a:t>
            </a:r>
            <a:br>
              <a:rPr lang="fr-FR" dirty="0"/>
            </a:br>
            <a:r>
              <a:rPr lang="fr-FR" dirty="0"/>
              <a:t>Rien ne va plus à la cité</a:t>
            </a:r>
            <a:br>
              <a:rPr lang="fr-FR" dirty="0"/>
            </a:br>
            <a:r>
              <a:rPr lang="fr-FR" dirty="0"/>
              <a:t>des sciences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4947"/>
            <a:ext cx="3024336" cy="49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1919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5968" y="339502"/>
            <a:ext cx="8470899" cy="4392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fr-FR" sz="2000" dirty="0"/>
              <a:t> Les contrastes avec </a:t>
            </a:r>
            <a:r>
              <a:rPr lang="fr-FR" sz="2000" dirty="0" err="1"/>
              <a:t>Color</a:t>
            </a:r>
            <a:r>
              <a:rPr lang="fr-FR" sz="2000" dirty="0"/>
              <a:t> </a:t>
            </a:r>
            <a:r>
              <a:rPr lang="fr-FR" sz="2000" dirty="0" err="1"/>
              <a:t>Contrast</a:t>
            </a:r>
            <a:r>
              <a:rPr lang="fr-FR" sz="2000" dirty="0"/>
              <a:t> Analyser</a:t>
            </a:r>
          </a:p>
          <a:p>
            <a:endParaRPr lang="fr-F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https://developer.paciellogroup.com/resources/contrastanalyser/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: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 outil permet de mesurer la différence de contraste entre deux couleurs (la couleur du premier plan et la couleur du fond).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Celles-ci peuvent être sélectionnées à l’aide d’une pipette 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directement dans une page web, une image ou une application.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Petit texte (inférieur à 18 points, ou à 14 points pour du texte en gras) : 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4.5:1</a:t>
            </a:r>
          </a:p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 texte (minimum 18 points, ou 14 points pour du texte en gras) : 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3:1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Composants d'interface ou composants graphiques (non applicable aux éléments inactifs):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contraste minimum de 3:1</a:t>
            </a:r>
          </a:p>
          <a:p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2955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3" t="28534" r="31639" b="15512"/>
          <a:stretch/>
        </p:blipFill>
        <p:spPr bwMode="auto">
          <a:xfrm>
            <a:off x="3275856" y="39306"/>
            <a:ext cx="3240360" cy="50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755576" y="144462"/>
            <a:ext cx="2160240" cy="987128"/>
          </a:xfrm>
          <a:prstGeom prst="rect">
            <a:avLst/>
          </a:prstGeom>
          <a:solidFill>
            <a:srgbClr val="FFFFFF"/>
          </a:solidFill>
          <a:ln w="317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cs typeface="Arial" pitchFamily="34" charset="0"/>
              </a:rPr>
              <a:t>Contraste, couleurs, étiquette de formulaire, taille zone cliquable, contrôle utilisateur…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cs typeface="Arial" pitchFamily="34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516216" y="3743424"/>
            <a:ext cx="2520280" cy="8445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7-Zone de clic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Pensez à dire aux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de rendre toute la tuile cliquable pour que la zone de clic soit assez grande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21786" y="3363838"/>
            <a:ext cx="2533818" cy="67714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fr-FR" altLang="fr-FR" sz="1100" b="1" dirty="0">
                <a:latin typeface="Calibri" pitchFamily="34" charset="0"/>
                <a:cs typeface="Arial" pitchFamily="34" charset="0"/>
              </a:rPr>
              <a:t>3-Contraste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Le titre et le sous-titre ont un contraste insuffisant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16216" y="207925"/>
            <a:ext cx="2520280" cy="1427721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fr-FR" altLang="fr-FR" sz="1100" b="1" dirty="0">
                <a:latin typeface="Calibri" pitchFamily="34" charset="0"/>
                <a:cs typeface="Arial" pitchFamily="34" charset="0"/>
              </a:rPr>
              <a:t>2-Alternatives textuelles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S’il existe un bouton pour fermer, il faut qu’il se ferme/ouvre au click (contrôle) et qu’il est une alternative du type « fermer le menu » et donc une alternative de type « ouvrir le menu » pour le bouton d’ouverture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516216" y="1923001"/>
            <a:ext cx="2520280" cy="158485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6-Formulaire utilisables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S’assure que les dev ne se contentent pas d’un placeholder, demander une étiquette cachée pour ce champ « rechercher sur le site »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Le bouton de soumission du formulaire doit exister (la loupe ?) et être placé après le champ de recherche (contrôle utilisateur)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Zone de texte 2"/>
          <p:cNvSpPr txBox="1">
            <a:spLocks noChangeArrowheads="1"/>
          </p:cNvSpPr>
          <p:nvPr/>
        </p:nvSpPr>
        <p:spPr bwMode="auto">
          <a:xfrm>
            <a:off x="721786" y="1347614"/>
            <a:ext cx="2533818" cy="133884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4-Couleur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Information de position dans le menu n’est passée que par la couleur. Proposer un soulignement et une inactivation du lien, par exemple, en commentaire pour les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1113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55576" y="123478"/>
            <a:ext cx="2160240" cy="562322"/>
          </a:xfrm>
          <a:prstGeom prst="rect">
            <a:avLst/>
          </a:prstGeom>
          <a:solidFill>
            <a:srgbClr val="FFFFFF"/>
          </a:solidFill>
          <a:ln w="317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fontAlgn="base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 kumimoji="0" sz="14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cs typeface="Arial" pitchFamily="34" charset="0"/>
              </a:defRPr>
            </a:lvl1pPr>
          </a:lstStyle>
          <a:p>
            <a:r>
              <a:rPr lang="fr-FR" altLang="fr-FR" dirty="0"/>
              <a:t>Liens d’évitement, structure des titres, </a:t>
            </a:r>
            <a:r>
              <a:rPr lang="fr-FR" altLang="fr-FR" dirty="0" err="1"/>
              <a:t>Landmarks</a:t>
            </a:r>
            <a:endParaRPr lang="fr-FR" alt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7" t="20240" r="29807" b="4666"/>
          <a:stretch/>
        </p:blipFill>
        <p:spPr bwMode="auto">
          <a:xfrm>
            <a:off x="2771800" y="-1979"/>
            <a:ext cx="3019509" cy="51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849670" y="195487"/>
            <a:ext cx="3136429" cy="14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5-Navigation/liens d’évitement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Globalement vu la structure de la page (quantité de contenu, scroll vertical, nombre de liens), il faut mettre en place des liens d’évitement (skip links)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On peut aussi, en plus, proposer de mettre en place des régions 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landmarks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849669" y="1995686"/>
            <a:ext cx="3136429" cy="271576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1-Titres rubriques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Proposer une hiérarchie de titre cohérente et pertinente pour les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dev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 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H1 Cité des sciences et de l’Industrie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Times New Roman" pitchFamily="18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Robots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Times New Roman" pitchFamily="18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Le blob, l’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extramedia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H2 Les silencieuses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</a:t>
            </a:r>
            <a:r>
              <a:rPr lang="fr-FR" altLang="fr-FR" sz="1100" dirty="0">
                <a:latin typeface="Calibri" pitchFamily="34" charset="0"/>
                <a:cs typeface="Arial" pitchFamily="34" charset="0"/>
              </a:rPr>
              <a:t>H2 La nature arctique dans un climat d’urgence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H2 Retrouvez-nous sur 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H2 navigation pied de page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 Infos pratiques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 Vous êtes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        H3…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7627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483518"/>
            <a:ext cx="4032448" cy="3816424"/>
          </a:xfrm>
        </p:spPr>
        <p:txBody>
          <a:bodyPr lIns="91440" tIns="45720" rIns="91440" bIns="45720" anchor="t"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Rendre accessible les pistes audios ou vidéos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chemeClr val="accent3">
                    <a:lumMod val="75000"/>
                  </a:schemeClr>
                </a:solidFill>
                <a:latin typeface="Helvetica 65 Medium"/>
              </a:rPr>
              <a:t>Situer explicitement la page dans le site et fournir plusieurs moyens d'y accéder </a:t>
            </a:r>
            <a:endParaRPr lang="fr-FR" sz="900" b="1" dirty="0">
              <a:solidFill>
                <a:schemeClr val="accent3">
                  <a:lumMod val="75000"/>
                </a:schemeClr>
              </a:solidFill>
              <a:latin typeface="Helvetica 65 Medium" panose="020B0604020202020204" pitchFamily="34" charset="0"/>
            </a:endParaRP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Fournir des liens d’évitement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483518"/>
            <a:ext cx="4032448" cy="38164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/>
              </a:rPr>
              <a:t>Identifier les différentes régions et éléments de la page et veiller à la cohérence des regroupements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C00000"/>
                </a:solidFill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>
            <a:spLocks/>
          </p:cNvSpPr>
          <p:nvPr/>
        </p:nvSpPr>
        <p:spPr>
          <a:xfrm>
            <a:off x="827584" y="100608"/>
            <a:ext cx="8064896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kern="1200" spc="-20">
                <a:solidFill>
                  <a:srgbClr val="F16E00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9pPr>
          </a:lstStyle>
          <a:p>
            <a:r>
              <a:rPr lang="fr-FR" dirty="0"/>
              <a:t>Bilan concernant le challenge 2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004048" y="4299942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 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 invalide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à 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la maquette  fil de fer </a:t>
            </a:r>
            <a:r>
              <a:rPr lang="fr-FR" sz="900" spc="-20" dirty="0" err="1">
                <a:latin typeface="Helvetica 65 Medium" panose="020B0604020202020204" pitchFamily="34" charset="0"/>
              </a:rPr>
              <a:t>wireframe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280474287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: Des étudiants complètement perdus à l’université d’Orsay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59582"/>
            <a:ext cx="6559374" cy="368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07658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titre de page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>
          <a:xfrm>
            <a:off x="827584" y="679747"/>
            <a:ext cx="8064896" cy="3332163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Donner à chaque page un titre qui lui est spécifique et qui reflète son contenu ou sa fonction qui apparait dans l’onglet du navigateur (balise &lt;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title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&gt; dans le code HTML de la page).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Le titre de la page est le premier élément lu par la synthèse vocale, il doit permettre d’identifier formellement la page sur laquelle on se trouve.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5858430" y="4274925"/>
            <a:ext cx="2520280" cy="4654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632766" y="4260107"/>
            <a:ext cx="2569480" cy="442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342" y="1913197"/>
            <a:ext cx="3466098" cy="204175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30" y="1913197"/>
            <a:ext cx="3456432" cy="203606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5853866" y="4274925"/>
            <a:ext cx="2520280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« Actualités – Intranet Orange – Mozilla Firefox »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617918" y="4274925"/>
            <a:ext cx="2589138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« http://intranet.com.intraorange/fr/Pages/actualites.aspx »</a:t>
            </a:r>
          </a:p>
        </p:txBody>
      </p:sp>
      <p:sp>
        <p:nvSpPr>
          <p:cNvPr id="12" name="Multiplier 11"/>
          <p:cNvSpPr/>
          <p:nvPr/>
        </p:nvSpPr>
        <p:spPr>
          <a:xfrm>
            <a:off x="1902800" y="2226763"/>
            <a:ext cx="1246454" cy="1620863"/>
          </a:xfrm>
          <a:prstGeom prst="mathMultiply">
            <a:avLst>
              <a:gd name="adj1" fmla="val 43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3" name="Titre page KO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3476" y="4242987"/>
            <a:ext cx="459284" cy="459284"/>
          </a:xfrm>
          <a:prstGeom prst="rect">
            <a:avLst/>
          </a:prstGeom>
        </p:spPr>
      </p:pic>
      <p:pic>
        <p:nvPicPr>
          <p:cNvPr id="14" name="Titre page OK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55130" y="4242987"/>
            <a:ext cx="459284" cy="459284"/>
          </a:xfrm>
          <a:prstGeom prst="rect">
            <a:avLst/>
          </a:prstGeom>
        </p:spPr>
      </p:pic>
      <p:sp>
        <p:nvSpPr>
          <p:cNvPr id="15" name="Rectangle à coins arrondis 14"/>
          <p:cNvSpPr/>
          <p:nvPr/>
        </p:nvSpPr>
        <p:spPr>
          <a:xfrm>
            <a:off x="1083476" y="1851670"/>
            <a:ext cx="1107356" cy="303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664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L’adaptation à la taille de la fenêtre (responsive web design)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Il faut s'assurer de faire du contenu web adaptatif (responsive web design) donc prévoir les différents affichages selon des largeurs type d'écran (points de rupture) en amont du développement.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Par ailleurs, certains choix de design peuvent ou non faciliter la mise en place de ce critère lors du développement, il est donc important d’y réfléchir dès le départ.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04629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L’agrandissement du texte</a:t>
            </a: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 bwMode="auto">
          <a:xfrm>
            <a:off x="925637" y="699542"/>
            <a:ext cx="7462787" cy="333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Arial" pitchFamily="34" charset="0"/>
              <a:defRPr sz="1400" kern="1200" baseline="0">
                <a:solidFill>
                  <a:srgbClr val="FF6600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1pPr>
            <a:lvl2pPr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Arial" pitchFamily="34" charset="0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133350" indent="-133350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3pPr>
            <a:lvl4pPr marL="271463" indent="-1349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4pPr>
            <a:lvl5pPr marL="406400" indent="-1349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Helvetica 75" panose="020B0804020202020204" pitchFamily="34" charset="0"/>
              <a:buChar char="−"/>
              <a:defRPr sz="14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/>
          </a:p>
          <a:p>
            <a:pPr>
              <a:lnSpc>
                <a:spcPct val="100000"/>
              </a:lnSpc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tester le zoom à 200% ?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 Firefox seulement : </a:t>
            </a:r>
          </a:p>
          <a:p>
            <a:pPr marL="68738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faire Affichage &gt; Zoom &gt; Zoom texte seulement</a:t>
            </a:r>
          </a:p>
          <a:p>
            <a:pPr marL="68738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utiliser les réglages du zoom pour atteindre 200%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(zoom requis par les WCAG)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3032649"/>
            <a:ext cx="5868391" cy="1411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7457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navigation clavier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Description 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La navigation dans une page web doit être possible à l’aide du clavier seul,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notamment pour les personnes qui ne peuvent pas utiliser de souris.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Cette fonctionnalité est prise en charge directement par le navigateur.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Il est tout de même important de vérifier son fonctionnement, car certains développements</a:t>
            </a:r>
            <a:b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</a:b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peuvent entraîner des difficultés pour naviguer correctement dans la page.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faut pouvoir visualiser le focus sur tous les éléments interactifs de la page.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: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liens sont identifiables visuellement à partir du texte par un autre moyen que la couleur</a:t>
            </a:r>
          </a:p>
        </p:txBody>
      </p:sp>
    </p:spTree>
    <p:extLst>
      <p:ext uri="{BB962C8B-B14F-4D97-AF65-F5344CB8AC3E}">
        <p14:creationId xmlns:p14="http://schemas.microsoft.com/office/powerpoint/2010/main" val="24467711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 principes fondamentaux pour l'accessibilité des contenus</a:t>
            </a:r>
            <a:br>
              <a:rPr lang="fr-FR" dirty="0"/>
            </a:b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</a:rPr>
              <a:t>Adresse</a:t>
            </a:r>
            <a:r>
              <a:rPr lang="fr-FR" sz="1050" dirty="0">
                <a:solidFill>
                  <a:srgbClr val="000000"/>
                </a:solidFill>
              </a:rPr>
              <a:t> </a:t>
            </a: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</a:rPr>
              <a:t>: </a:t>
            </a:r>
            <a:r>
              <a:rPr lang="fr-FR" sz="1050" dirty="0">
                <a:solidFill>
                  <a:srgbClr val="000000">
                    <a:lumMod val="50000"/>
                    <a:lumOff val="50000"/>
                  </a:srgbClr>
                </a:solidFill>
                <a:hlinkClick r:id="rId2"/>
              </a:rPr>
              <a:t>https://www.w3.org/TR/WCAG21/</a:t>
            </a:r>
            <a:endParaRPr lang="fr-FR" sz="105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843558"/>
            <a:ext cx="8064896" cy="3960440"/>
          </a:xfrm>
        </p:spPr>
        <p:txBody>
          <a:bodyPr>
            <a:normAutofit fontScale="92500" lnSpcReduction="10000"/>
          </a:bodyPr>
          <a:lstStyle/>
          <a:p>
            <a:r>
              <a:rPr lang="fr-FR" sz="1200" dirty="0">
                <a:solidFill>
                  <a:srgbClr val="FF7900"/>
                </a:solidFill>
              </a:rPr>
              <a:t>Principe 1 : perceptible 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1.1 Proposer des équivalents textuels à tout contenu non textuel qui pourra alors être présenté sous d'autres formes selon les besoins de l'utilisateur : grands caractères, braille, synthèse vocale, symboles ou langage simplifié.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1.2 Proposer des versions de remplacement aux média temporels.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1.3 Créer un contenu qui puisse être présenté de différentes manières sans perte d'information ni de structure (par exemple avec une mise en page simplifiée).</a:t>
            </a:r>
          </a:p>
          <a:p>
            <a:pPr marL="171450" lvl="1" indent="-171450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1.4 Faciliter la perception visuelle et auditive du contenu par l'utilisateur, notamment en séparant le premier plan de l'arrière-plan.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2 : utilisable 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2.1 Rendre toutes les fonctionnalités accessibles au clavier.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2.2 Laisser à l'utilisateur suffisamment de temps pour lire et utiliser le contenu.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2.3 Ne pas concevoir de contenu susceptible de provoquer des crises.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2.4 Fournir à l'utilisateur des éléments d'orientation pour naviguer, trouver le contenu et se situer dans le site.</a:t>
            </a:r>
          </a:p>
          <a:p>
            <a:pPr marL="171450" lvl="1" indent="-1714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2.5 Améliorer l’utilisabilité des fonctionnalités quelque soit les périphériques d’entrée de l’utilisateur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3 : compréhensible 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3.1 Rendre le contenu textuel lisible et compréhensible.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3.2 Faire en sorte que les pages apparaissent et fonctionnent de manière prévisible. </a:t>
            </a:r>
          </a:p>
          <a:p>
            <a:pPr marL="171450" lvl="1" indent="-1714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3.3 Aider l'utilisateur à éviter et à corriger les erreurs de saisie.</a:t>
            </a:r>
          </a:p>
          <a:p>
            <a:r>
              <a:rPr lang="fr-FR" sz="1200" dirty="0">
                <a:solidFill>
                  <a:srgbClr val="FF7900"/>
                </a:solidFill>
              </a:rPr>
              <a:t>Principe 4 : robuste</a:t>
            </a:r>
            <a:endParaRPr lang="fr-FR" sz="1100" dirty="0">
              <a:solidFill>
                <a:srgbClr val="FF7900"/>
              </a:solidFill>
            </a:endParaRPr>
          </a:p>
          <a:p>
            <a:pPr marL="171450" lvl="1" indent="-171450">
              <a:lnSpc>
                <a:spcPct val="14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/>
                </a:solidFill>
                <a:latin typeface="Helvetica 55 Roman" panose="020B0604020202020204" pitchFamily="34" charset="0"/>
              </a:rPr>
              <a:t>4.1 Optimiser la compatibilité avec les agents utilisateurs actuels et futurs, y compris avec les technologies d'assistance.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26461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La navigation clavier</a:t>
            </a:r>
            <a:br>
              <a:rPr lang="fr-FR" sz="2400" dirty="0"/>
            </a:b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sz="2000" dirty="0"/>
          </a:p>
          <a:p>
            <a:r>
              <a:rPr lang="fr-FR" sz="1400" dirty="0">
                <a:solidFill>
                  <a:schemeClr val="tx1"/>
                </a:solidFill>
              </a:rPr>
              <a:t>Liste des touches utilisées pour naviguer à l’aide du clavier :</a:t>
            </a: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/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8" y="1532064"/>
            <a:ext cx="8121862" cy="255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11469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L’inspecteur de code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 méthodes pour l’utiliser : 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Ouvrir l’inspecteur par la touche F12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Inspecter des éléments sur le site avec l’outil de sélection</a:t>
            </a:r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cs typeface="Arial" panose="020B0604020202020204" pitchFamily="34" charset="0"/>
              </a:rPr>
              <a:t>Ou, ouvrir le menu contextuel (click droit sur un élément de la page)</a:t>
            </a:r>
          </a:p>
          <a:p>
            <a:pPr marL="285750" indent="-285750">
              <a:buClrTx/>
              <a:buSzPct val="120000"/>
              <a:buFontTx/>
              <a:buChar char="-"/>
            </a:pPr>
            <a:r>
              <a:rPr lang="fr-FR" dirty="0">
                <a:solidFill>
                  <a:schemeClr val="tx1"/>
                </a:solidFill>
                <a:cs typeface="Arial" panose="020B0604020202020204" pitchFamily="34" charset="0"/>
              </a:rPr>
              <a:t>Activer « examiner l’élément » (Firefox), ou « inspecter » (Chrome)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ClrTx/>
              <a:buSzPct val="120000"/>
              <a:buFontTx/>
              <a:buChar char="-"/>
            </a:pPr>
            <a:endParaRPr lang="fr-FR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9"/>
          <a:stretch/>
        </p:blipFill>
        <p:spPr bwMode="auto">
          <a:xfrm>
            <a:off x="1475656" y="3480520"/>
            <a:ext cx="6571938" cy="15395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t="62816" r="97738" b="35011"/>
          <a:stretch/>
        </p:blipFill>
        <p:spPr bwMode="auto">
          <a:xfrm>
            <a:off x="6012160" y="1743658"/>
            <a:ext cx="244985" cy="180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9" t="60019" r="74787" b="34009"/>
          <a:stretch/>
        </p:blipFill>
        <p:spPr bwMode="auto">
          <a:xfrm>
            <a:off x="6907683" y="2283718"/>
            <a:ext cx="1782515" cy="614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02526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aXe</a:t>
            </a:r>
            <a:r>
              <a:rPr lang="fr-FR" dirty="0"/>
              <a:t> </a:t>
            </a:r>
            <a:r>
              <a:rPr lang="fr-FR" dirty="0" err="1"/>
              <a:t>accessibility</a:t>
            </a:r>
            <a:r>
              <a:rPr lang="fr-FR" dirty="0"/>
              <a:t> audit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Certaines extensions permettent d’effectuer des tests automatiques sur la page en cours de consultation.</a:t>
            </a:r>
          </a:p>
          <a:p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aXe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accessibility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audit</a:t>
            </a: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aXe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une extension disponible pour Chrome et Firefox permettant d’effectuer une série de tests basés sur les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WCAG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b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a11y.forge.orange-labs.fr/web/images/aX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9" y="2504971"/>
            <a:ext cx="6595517" cy="25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9922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aXe</a:t>
            </a:r>
            <a:r>
              <a:rPr lang="fr-FR" dirty="0"/>
              <a:t> </a:t>
            </a:r>
            <a:r>
              <a:rPr lang="fr-FR" dirty="0" err="1"/>
              <a:t>accessibility</a:t>
            </a:r>
            <a:r>
              <a:rPr lang="fr-FR" dirty="0"/>
              <a:t> audit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1630"/>
            <a:ext cx="832730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23982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Bilan concernant le challenge 3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584" y="555525"/>
            <a:ext cx="4032448" cy="44369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Donner un titre aux pages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FF0000"/>
                </a:solidFill>
                <a:latin typeface="Helvetica 65 Medium"/>
              </a:rPr>
              <a:t>Donner des titres aux rubriques </a:t>
            </a:r>
            <a:endParaRPr lang="fr-FR" sz="1000">
              <a:solidFill>
                <a:srgbClr val="FF0000"/>
              </a:solidFill>
              <a:latin typeface="Helvetica 65 Medium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/>
              </a:rPr>
              <a:t>Rendre accessible les pistes audios</a:t>
            </a:r>
            <a:r>
              <a:rPr lang="fr-FR" sz="1000">
                <a:solidFill>
                  <a:srgbClr val="FF0000"/>
                </a:solidFill>
                <a:latin typeface="Helvetica 65 Medium"/>
              </a:rPr>
              <a:t> ou vidéos</a:t>
            </a: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>
              <a:spcBef>
                <a:spcPts val="300"/>
              </a:spcBef>
            </a:pPr>
            <a:r>
              <a:rPr lang="fr-FR" sz="105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navigue facilement dans une page et plus </a:t>
            </a:r>
            <a:br>
              <a:rPr lang="fr-FR" sz="1000" dirty="0">
                <a:latin typeface="Helvetica 65 Medium" panose="020B0604020202020204" pitchFamily="34" charset="0"/>
              </a:rPr>
            </a:br>
            <a:r>
              <a:rPr lang="fr-FR" sz="1000" dirty="0">
                <a:latin typeface="Helvetica 65 Medium" panose="020B0604020202020204" pitchFamily="34" charset="0"/>
              </a:rPr>
              <a:t>globalement dans un site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/>
              </a:rPr>
              <a:t>Libellé des liens et des boutons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Fournir des liens d’évitement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le contrôle des animations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Situer explicitement la page dans le site et fournir plusieurs moyens d’y accéder</a:t>
            </a:r>
          </a:p>
          <a:p>
            <a:pPr>
              <a:spcBef>
                <a:spcPts val="300"/>
              </a:spcBef>
            </a:pPr>
            <a:endParaRPr lang="fr-FR" sz="1000" dirty="0">
              <a:latin typeface="Helvetica 55 Roman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32040" y="555525"/>
            <a:ext cx="4032448" cy="3960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la navigation au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Assurer la visibilité du focus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la mise en page soit adaptée à l’utilisateur.</a:t>
            </a:r>
          </a:p>
          <a:p>
            <a:pPr marL="85725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Agrandissement de texte et adaptation à la taille d’affichage</a:t>
            </a:r>
          </a:p>
          <a:p>
            <a:pPr marL="85725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Permettre d’aérer le texte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00682F"/>
                </a:solidFill>
                <a:latin typeface="Helvetica 65 Medium" panose="020B0604020202020204" pitchFamily="34" charset="0"/>
              </a:rPr>
              <a:t>Identifier et conserver la cohérence des regroupements et des différentes régions de la page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Rendre utilisables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5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1000" dirty="0">
                <a:latin typeface="Helvetica 65 Medium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accès au contenu quelle que soit l’orientation de l’écran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4860032" y="699542"/>
            <a:ext cx="0" cy="41543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004048" y="4299942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invalide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à 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la maquette graphique</a:t>
            </a: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</a:t>
            </a:r>
            <a:endParaRPr lang="fr-FR" sz="900" spc="-20" dirty="0">
              <a:latin typeface="Helvetica 65 Medium" panose="020B0604020202020204" pitchFamily="34" charset="0"/>
            </a:endParaRP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391231397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77627342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Liste des critères WCAG pour la conception</a:t>
            </a:r>
            <a:br>
              <a:rPr lang="fr-FR" dirty="0"/>
            </a:b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Adresse</a:t>
            </a:r>
            <a:r>
              <a:rPr lang="fr-FR" sz="1050" dirty="0">
                <a:solidFill>
                  <a:schemeClr val="tx1"/>
                </a:solidFill>
              </a:rPr>
              <a:t> 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fr-FR" sz="1050" dirty="0">
                <a:solidFill>
                  <a:schemeClr val="tx1"/>
                </a:solidFill>
              </a:rPr>
              <a:t> </a:t>
            </a:r>
            <a:r>
              <a:rPr lang="fr-FR" sz="1050" dirty="0">
                <a:solidFill>
                  <a:schemeClr val="tx1"/>
                </a:solidFill>
                <a:hlinkClick r:id="rId3"/>
              </a:rPr>
              <a:t>https://a11y-guidelines.orange.com/web/incontournables.html#test</a:t>
            </a:r>
            <a:r>
              <a:rPr lang="fr-FR" sz="1050" dirty="0">
                <a:solidFill>
                  <a:schemeClr val="tx1"/>
                </a:solidFill>
              </a:rPr>
              <a:t> puis sélectionner « Concepteur » dans les filtres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893348"/>
            <a:ext cx="4032448" cy="3816424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Rendre accessible les pistes audios ou vidéos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Situer explicitement la page dans le site et fournir plusieurs moyens d'y accéder </a:t>
            </a:r>
            <a:endParaRPr lang="fr-FR" sz="900" dirty="0">
              <a:latin typeface="Helvetica 65 Medium" panose="020B0604020202020204" pitchFamily="34" charset="0"/>
            </a:endParaRP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Éviter les boites de dialogues et l’ouverture de nouvelles fenêtres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Fournir des liens d’évitement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915566"/>
            <a:ext cx="4032448" cy="38164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Identifier les différentes régions et éléments de la page et veiller à la cohérence des regroupements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1690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a vous de joue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627534"/>
            <a:ext cx="4176464" cy="37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018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 : Les 7 erreurs du libraire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584" y="2319387"/>
            <a:ext cx="2304256" cy="2556620"/>
          </a:xfrm>
          <a:prstGeom prst="rect">
            <a:avLst/>
          </a:prstGeom>
          <a:solidFill>
            <a:srgbClr val="FFFFFF"/>
          </a:solidFill>
          <a:ln w="12700">
            <a:solidFill>
              <a:srgbClr val="4BACC6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Voici la maquette « fil de fer » du site qu’un libraire souhaite mettre en ligne. Dès ce « croquis » il est possible de repérer ou d’anticiper plusieurs défauts d’accessibilité. Voyez-vous lesquels ?</a:t>
            </a:r>
            <a:endParaRPr kumimoji="0" lang="fr-FR" altLang="fr-FR" sz="14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</p:txBody>
      </p:sp>
      <p:pic>
        <p:nvPicPr>
          <p:cNvPr id="2049" name="Image 1" descr="https://photo.theatredurondpoint.info/media/s/248/24840/TDRP-2017_librairie_002_2000_2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71550"/>
            <a:ext cx="2304256" cy="147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164" y="771550"/>
            <a:ext cx="4713992" cy="4104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Connecteur droit 7"/>
          <p:cNvCxnSpPr/>
          <p:nvPr/>
        </p:nvCxnSpPr>
        <p:spPr>
          <a:xfrm>
            <a:off x="3995936" y="1347614"/>
            <a:ext cx="4104456" cy="720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4067944" y="2067694"/>
            <a:ext cx="216024" cy="136815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497360" y="2319387"/>
            <a:ext cx="914400" cy="9144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9332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0" name="Picture 5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1" t="20211" r="30539" b="2989"/>
          <a:stretch/>
        </p:blipFill>
        <p:spPr bwMode="auto">
          <a:xfrm>
            <a:off x="650118" y="51470"/>
            <a:ext cx="5362042" cy="50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 de texte 2"/>
          <p:cNvSpPr txBox="1">
            <a:spLocks noChangeArrowheads="1"/>
          </p:cNvSpPr>
          <p:nvPr/>
        </p:nvSpPr>
        <p:spPr bwMode="auto">
          <a:xfrm>
            <a:off x="6069881" y="1112243"/>
            <a:ext cx="2880320" cy="9554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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Rubriques sans titre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Structurer le contenu des pages avec des titres permet à une personne naviguant à l’aide d’un lecteur d’écran d’accéder à la liste des titres de la page pour naviguer rapidement.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084168" y="123478"/>
            <a:ext cx="2866033" cy="86409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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Pas de titre de page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Calibri" pitchFamily="34" charset="0"/>
                <a:cs typeface="Arial" pitchFamily="34" charset="0"/>
              </a:rPr>
              <a:t>Le titre de la page est le premier élément lu par la synthèse vocale, il doit être spécifique et refléter son contenu / sa fonction.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69881" y="2211710"/>
            <a:ext cx="2880320" cy="100811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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Libellé de lien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non explicite.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Les libellés des liens et des boutons doivent être compréhensibles hors contexte visuel de la page, et rédigés de façon concise et sans équivoque.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069881" y="3363838"/>
            <a:ext cx="2880320" cy="93610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  <a:sym typeface="Wingdings" pitchFamily="2" charset="2"/>
              </a:rPr>
              <a:t>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Carrousel &amp; animations.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L’usage de carrousel est à éviter.  Tout contenu en mouvement, mis à jour automatiquement, clignotant ou en défilement doit pouvoir être stoppé, caché ou mis en pause par l’utilisateur.</a:t>
            </a:r>
          </a:p>
        </p:txBody>
      </p:sp>
    </p:spTree>
    <p:extLst>
      <p:ext uri="{BB962C8B-B14F-4D97-AF65-F5344CB8AC3E}">
        <p14:creationId xmlns:p14="http://schemas.microsoft.com/office/powerpoint/2010/main" val="159184330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0" name="Picture 5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1" t="20211" r="30539" b="2989"/>
          <a:stretch/>
        </p:blipFill>
        <p:spPr bwMode="auto">
          <a:xfrm>
            <a:off x="650118" y="51470"/>
            <a:ext cx="5362042" cy="50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084168" y="2139702"/>
            <a:ext cx="2880320" cy="64807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lvl="0" fontAlgn="base">
              <a:spcBef>
                <a:spcPct val="0"/>
              </a:spcBef>
            </a:pPr>
            <a:r>
              <a:rPr lang="fr-FR" sz="1100" dirty="0">
                <a:solidFill>
                  <a:srgbClr val="FF0000"/>
                </a:solidFill>
                <a:latin typeface="Calibri"/>
                <a:ea typeface="Calibri"/>
                <a:cs typeface="Times New Roman"/>
                <a:sym typeface="Wingdings"/>
              </a:rPr>
              <a:t></a:t>
            </a:r>
            <a:r>
              <a:rPr kumimoji="0" lang="fr-FR" altLang="fr-FR" sz="1100" b="1" i="0" u="none" strike="noStrike" normalizeH="0" baseline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Equivalent textuel.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Associer à chaque image un équivalent textuel décrivant son contenu et/ou sa fonction.		</a:t>
            </a:r>
            <a:endParaRPr kumimoji="0" lang="fr-FR" altLang="fr-FR" sz="1800" i="0" u="none" strike="noStrike" normalizeH="0" baseline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84168" y="652645"/>
            <a:ext cx="2880320" cy="11521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i="0" u="none" strike="noStrike" normalizeH="0" baseline="0" dirty="0">
                <a:solidFill>
                  <a:srgbClr val="FF0000"/>
                </a:solidFill>
                <a:latin typeface="Times New Roman" pitchFamily="18" charset="0"/>
                <a:cs typeface="Arial" pitchFamily="34" charset="0"/>
                <a:sym typeface="Wingdings" pitchFamily="2" charset="2"/>
              </a:rPr>
              <a:t></a:t>
            </a:r>
            <a:r>
              <a:rPr kumimoji="0" lang="fr-FR" altLang="fr-FR" sz="1100" b="1" i="0" u="none" strike="noStrike" normalizeH="0" baseline="0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fr-FR" altLang="fr-FR" sz="1100" b="1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Fil d’Ariane &amp; Plan du site.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Calibri" pitchFamily="34" charset="0"/>
                <a:cs typeface="Arial" pitchFamily="34" charset="0"/>
              </a:rPr>
              <a:t>S’assurer que plusieurs systèmes permettent de se situer et d’accéder à une page ou un contenu dans le site : un </a:t>
            </a:r>
            <a:r>
              <a:rPr kumimoji="0" lang="fr-FR" altLang="fr-FR" sz="1100" i="0" u="none" strike="noStrike" normalizeH="0" baseline="0" dirty="0">
                <a:latin typeface="Calibri" pitchFamily="34" charset="0"/>
                <a:cs typeface="Arial" pitchFamily="34" charset="0"/>
              </a:rPr>
              <a:t>outil de recherche sur l’ensemble du site, un plan du site, un menu de navigation global, un fil d’Ariane…</a:t>
            </a:r>
            <a:endParaRPr kumimoji="0" lang="fr-FR" altLang="fr-FR" sz="1800" i="0" u="none" strike="noStrike" normalizeH="0" baseline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84168" y="3579862"/>
            <a:ext cx="2880320" cy="95885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Bonne pratique :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lang="fr-FR" altLang="fr-FR" sz="1100" dirty="0">
                <a:latin typeface="Calibri" pitchFamily="34" charset="0"/>
                <a:cs typeface="Arial" pitchFamily="34" charset="0"/>
              </a:rPr>
              <a:t>les différentes parties de la page sont identifiables et distinguables.</a:t>
            </a:r>
          </a:p>
          <a:p>
            <a:pPr fontAlgn="base">
              <a:spcAft>
                <a:spcPct val="0"/>
              </a:spcAft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/>
                <a:cs typeface="Arial"/>
              </a:rPr>
              <a:t>Point de vigilance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/>
                <a:cs typeface="Arial"/>
              </a:rPr>
              <a:t> :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/>
                <a:cs typeface="Arial"/>
              </a:rPr>
              <a:t>conserver la cohérence des regroupements et des différentes régions</a:t>
            </a:r>
            <a:r>
              <a:rPr lang="fr-FR" altLang="fr-FR" sz="1100" dirty="0">
                <a:latin typeface="Calibri"/>
                <a:cs typeface="Arial"/>
              </a:rPr>
              <a:t>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effectLst/>
                <a:latin typeface="Calibri"/>
                <a:cs typeface="Arial"/>
              </a:rPr>
              <a:t>du site.</a:t>
            </a:r>
            <a:endParaRPr lang="fr-FR" altLang="fr-FR" sz="1100" b="0" i="0" u="none" strike="noStrike" cap="none" normalizeH="0" baseline="0" dirty="0">
              <a:ln>
                <a:noFill/>
              </a:ln>
              <a:effectLst/>
              <a:latin typeface="Calibri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29778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584" y="483518"/>
            <a:ext cx="4032448" cy="3816424"/>
          </a:xfrm>
        </p:spPr>
        <p:txBody>
          <a:bodyPr lIns="91440" tIns="45720" rIns="91440" bIns="45720" anchor="t">
            <a:noAutofit/>
          </a:bodyPr>
          <a:lstStyle/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textuel</a:t>
            </a:r>
          </a:p>
          <a:p>
            <a:pPr>
              <a:lnSpc>
                <a:spcPct val="12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contenus textuels soient structurés avec la sémantique appropriée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un titre aux pages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 panose="020B0604020202020204" pitchFamily="34" charset="0"/>
              </a:rPr>
              <a:t>Donner des titres aux rubriques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Structurer les tableaux de données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Contenu non-textuel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qu’une alternative aux contenus non-textuels soit proposée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 panose="020B0604020202020204" pitchFamily="34" charset="0"/>
              </a:rPr>
              <a:t>Définir des équivalents textuels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Rendre accessible les pistes audios ou vidéos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Couleurs et contrastes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les couleurs utilisés ne posent pas de problème à l’utilisateur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Ne pas utiliser la couleur ou l’information sensorielle comme seule source d’information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 contraste suffisant entre texte et fond</a:t>
            </a:r>
          </a:p>
          <a:p>
            <a:pPr>
              <a:spcBef>
                <a:spcPts val="300"/>
              </a:spcBef>
            </a:pPr>
            <a:r>
              <a:rPr lang="fr-FR" sz="1000" b="1" dirty="0">
                <a:latin typeface="Helvetica 55 Roman" panose="020B0604020202020204" pitchFamily="34" charset="0"/>
              </a:rPr>
              <a:t>Navigation générale</a:t>
            </a:r>
          </a:p>
          <a:p>
            <a:pPr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navigue facilement dans une page et plus </a:t>
            </a:r>
            <a:br>
              <a:rPr lang="fr-FR" sz="900" dirty="0">
                <a:latin typeface="Helvetica 55 Roman" panose="020B0604020202020204" pitchFamily="34" charset="0"/>
              </a:rPr>
            </a:br>
            <a:r>
              <a:rPr lang="fr-FR" sz="900" dirty="0">
                <a:latin typeface="Helvetica 55 Roman" panose="020B0604020202020204" pitchFamily="34" charset="0"/>
              </a:rPr>
              <a:t>globalement dans un site</a:t>
            </a:r>
          </a:p>
          <a:p>
            <a:pPr marL="85725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/>
              </a:rPr>
              <a:t>Situer explicitement la page dans le site et fournir plusieurs moyens d'y accéder </a:t>
            </a:r>
            <a:endParaRPr lang="fr-FR" sz="900" b="1" dirty="0">
              <a:solidFill>
                <a:srgbClr val="A85000"/>
              </a:solidFill>
              <a:latin typeface="Helvetica 65 Medium" panose="020B0604020202020204" pitchFamily="34" charset="0"/>
            </a:endParaRP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/>
              </a:rPr>
              <a:t>Permettre à l’utilisateur de contrôler les animations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l’utilisateur garde le contrôle du système lors des interactions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F0000"/>
                </a:solidFill>
                <a:latin typeface="Helvetica 65 Medium"/>
              </a:rPr>
              <a:t>Libeller les liens et boutons de façon concise et sans équivoque</a:t>
            </a:r>
          </a:p>
          <a:p>
            <a:pPr marL="85725" lvl="0" indent="-85725"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Fournir des liens d’évitement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483518"/>
            <a:ext cx="4032448" cy="38164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25000"/>
              <a:buFont typeface="Calibri" pitchFamily="34" charset="0"/>
              <a:buNone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800" kern="1200" spc="-20" baseline="0">
                <a:solidFill>
                  <a:srgbClr val="F16E00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marR="0" indent="-1905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Navigation clavier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naviguer uniquement à l’aide du clavier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S’assurer que l'ordre de lecture et les déplacements du focus sont logiques et cohérents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Assurer une bonne visibilité du focus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une navigation uniquement clavier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Mise en page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la mise en page soit adaptée à l’utilisateur.</a:t>
            </a:r>
          </a:p>
          <a:p>
            <a:pPr marL="85725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A85000"/>
                </a:solidFill>
                <a:latin typeface="Helvetica 65 Medium"/>
              </a:rPr>
              <a:t>Identifier les différentes régions et éléments de la page et veiller à la cohérence des regroupement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/>
              </a:rPr>
              <a:t>Faire du web adaptatif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Définir des zones sensibles de taille suffisante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puisse efficacement compléter les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Faciliter la complétion des formulaires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Protéger l’utilisateur des erreurs dans les formulaires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000" b="1" dirty="0"/>
              <a:t>Tactile et interactions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</a:pPr>
            <a:r>
              <a:rPr lang="fr-FR" sz="900" dirty="0">
                <a:latin typeface="Helvetica 55 Roman" panose="020B0604020202020204" pitchFamily="34" charset="0"/>
              </a:rPr>
              <a:t>S’assurer que l’utilisateur garde le contrôle sur les interactions, en particulier tactiles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Permettre à l’utilisateur de choisir l’orientation de l’écran</a:t>
            </a:r>
          </a:p>
          <a:p>
            <a:pPr marL="85725" lvl="0" indent="-85725">
              <a:lnSpc>
                <a:spcPct val="100000"/>
              </a:lnSpc>
              <a:spcBef>
                <a:spcPts val="300"/>
              </a:spcBef>
              <a:buClr>
                <a:srgbClr val="FF7900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900" dirty="0">
                <a:latin typeface="Helvetica 65 Medium" panose="020B0604020202020204" pitchFamily="34" charset="0"/>
              </a:rPr>
              <a:t>Proposer une alternative aux gestuelles complexes</a:t>
            </a:r>
          </a:p>
          <a:p>
            <a:pPr>
              <a:spcBef>
                <a:spcPts val="300"/>
              </a:spcBef>
            </a:pPr>
            <a:endParaRPr lang="fr-FR" sz="900" dirty="0">
              <a:latin typeface="Helvetica 55 Roman" panose="020B0604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860032" y="843558"/>
            <a:ext cx="0" cy="4032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>
            <a:spLocks/>
          </p:cNvSpPr>
          <p:nvPr/>
        </p:nvSpPr>
        <p:spPr>
          <a:xfrm>
            <a:off x="827584" y="100608"/>
            <a:ext cx="8064896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kern="1200" spc="-20">
                <a:solidFill>
                  <a:srgbClr val="F16E00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16E00"/>
                </a:solidFill>
                <a:latin typeface="Helvetica 75 Bold" pitchFamily="34" charset="0"/>
              </a:defRPr>
            </a:lvl9pPr>
          </a:lstStyle>
          <a:p>
            <a:r>
              <a:rPr lang="fr-FR"/>
              <a:t>Bilan concernant le challenge 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004048" y="4371950"/>
            <a:ext cx="3744416" cy="692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900" b="1" u="sng" spc="-20" dirty="0">
                <a:latin typeface="Helvetica 55 Roman" panose="020B0604020202020204" pitchFamily="34" charset="0"/>
              </a:rPr>
              <a:t>Légende :</a:t>
            </a:r>
          </a:p>
          <a:p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latin typeface="Helvetica 65 Medium" panose="020B0604020202020204" pitchFamily="34" charset="0"/>
              </a:rPr>
              <a:t> =&gt; critère </a:t>
            </a:r>
            <a:r>
              <a:rPr lang="fr-FR" sz="900" spc="-20" dirty="0">
                <a:solidFill>
                  <a:srgbClr val="FF0000"/>
                </a:solidFill>
                <a:latin typeface="Helvetica 65 Medium" panose="020B0604020202020204" pitchFamily="34" charset="0"/>
              </a:rPr>
              <a:t>mise en défaut (invalide) </a:t>
            </a:r>
            <a:r>
              <a:rPr lang="fr-FR" sz="900" spc="-20" dirty="0">
                <a:latin typeface="Helvetica 65 Medium" panose="020B0604020202020204" pitchFamily="34" charset="0"/>
              </a:rPr>
              <a:t>dans la maquette du libraire</a:t>
            </a:r>
          </a:p>
          <a:p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chemeClr val="accent6">
                    <a:lumMod val="50000"/>
                  </a:schemeClr>
                </a:solidFill>
                <a:latin typeface="Helvetica 65 Medium" panose="020B0604020202020204" pitchFamily="34" charset="0"/>
              </a:rPr>
              <a:t>à</a:t>
            </a:r>
            <a:r>
              <a:rPr lang="fr-FR" sz="900" spc="-20" dirty="0">
                <a:solidFill>
                  <a:schemeClr val="accent6">
                    <a:lumMod val="50000"/>
                  </a:schemeClr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b="1" spc="-20" dirty="0">
                <a:solidFill>
                  <a:srgbClr val="A85000"/>
                </a:solidFill>
                <a:latin typeface="Helvetica 65 Medium" panose="020B0604020202020204" pitchFamily="34" charset="0"/>
              </a:rPr>
              <a:t>anticiper</a:t>
            </a:r>
            <a:r>
              <a:rPr lang="fr-FR" sz="900" spc="-20" dirty="0">
                <a:solidFill>
                  <a:srgbClr val="FF7900"/>
                </a:solidFill>
                <a:latin typeface="Helvetica 65 Medium" panose="020B0604020202020204" pitchFamily="34" charset="0"/>
              </a:rPr>
              <a:t>  </a:t>
            </a:r>
            <a:r>
              <a:rPr lang="fr-FR" sz="900" spc="-20" dirty="0">
                <a:latin typeface="Helvetica 65 Medium" panose="020B0604020202020204" pitchFamily="34" charset="0"/>
              </a:rPr>
              <a:t>dès cette maquette</a:t>
            </a:r>
          </a:p>
          <a:p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Texte</a:t>
            </a:r>
            <a:r>
              <a:rPr lang="fr-FR" sz="900" spc="-20" dirty="0">
                <a:solidFill>
                  <a:srgbClr val="00B050"/>
                </a:solidFill>
                <a:latin typeface="Helvetica 65 Medium" panose="020B0604020202020204" pitchFamily="34" charset="0"/>
              </a:rPr>
              <a:t> </a:t>
            </a:r>
            <a:r>
              <a:rPr lang="fr-FR" sz="900" spc="-20" dirty="0">
                <a:latin typeface="Helvetica 65 Medium" panose="020B0604020202020204" pitchFamily="34" charset="0"/>
              </a:rPr>
              <a:t>=&gt; critère </a:t>
            </a:r>
            <a:r>
              <a:rPr lang="fr-FR" sz="900" b="1" spc="-20" dirty="0">
                <a:solidFill>
                  <a:srgbClr val="00682F"/>
                </a:solidFill>
                <a:latin typeface="Helvetica 65 Medium" panose="020B0604020202020204" pitchFamily="34" charset="0"/>
              </a:rPr>
              <a:t>Valide </a:t>
            </a:r>
            <a:r>
              <a:rPr lang="fr-FR" sz="900" spc="-20" dirty="0">
                <a:latin typeface="Helvetica 65 Medium" panose="020B0604020202020204" pitchFamily="34" charset="0"/>
              </a:rPr>
              <a:t>par le libraire</a:t>
            </a:r>
          </a:p>
          <a:p>
            <a:r>
              <a:rPr lang="fr-FR" sz="900" spc="-20" dirty="0">
                <a:latin typeface="Helvetica 65 Medium" panose="020B0604020202020204" pitchFamily="34" charset="0"/>
              </a:rPr>
              <a:t>Texte =&gt; critère non applicable dans cette maquette</a:t>
            </a:r>
          </a:p>
        </p:txBody>
      </p:sp>
    </p:spTree>
    <p:extLst>
      <p:ext uri="{BB962C8B-B14F-4D97-AF65-F5344CB8AC3E}">
        <p14:creationId xmlns:p14="http://schemas.microsoft.com/office/powerpoint/2010/main" val="391068797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123478"/>
            <a:ext cx="8064896" cy="742950"/>
          </a:xfrm>
        </p:spPr>
        <p:txBody>
          <a:bodyPr/>
          <a:lstStyle/>
          <a:p>
            <a:r>
              <a:rPr lang="fr-FR" dirty="0"/>
              <a:t>Méthode de test pour les 2 exemples suivants </a:t>
            </a:r>
            <a:br>
              <a:rPr lang="fr-FR" dirty="0"/>
            </a:b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Contrast</a:t>
            </a:r>
            <a:r>
              <a:rPr lang="fr-FR" dirty="0"/>
              <a:t> Analyser</a:t>
            </a:r>
            <a:br>
              <a:rPr lang="fr-FR" dirty="0"/>
            </a:b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>
          <a:xfrm>
            <a:off x="827584" y="1184274"/>
            <a:ext cx="8064896" cy="39592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85000" lnSpcReduction="20000"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tester ?</a:t>
            </a:r>
          </a:p>
          <a:p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choisis la couleur de premier plan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choisis la couleur de fond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niveau de contraste s’affiche</a:t>
            </a: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L’outil m’indique la validité de ce niveau 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contraste pour le niveau AA de texte 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taille standard ou de grande taille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pour les graphiques, icônes…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pour ceux qui sont sur mac :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300" dirty="0">
                <a:latin typeface="Arial" panose="020B0604020202020204" pitchFamily="34" charset="0"/>
                <a:cs typeface="Arial" panose="020B0604020202020204" pitchFamily="34" charset="0"/>
              </a:rPr>
              <a:t>https://github.com/ThePacielloGroup/CCAe/releases/tag/v3.1.2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télécharger le CCA-3.1.2.dmg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15" y="483518"/>
            <a:ext cx="337725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necteur droit avec flèche 10"/>
          <p:cNvCxnSpPr/>
          <p:nvPr/>
        </p:nvCxnSpPr>
        <p:spPr>
          <a:xfrm flipV="1">
            <a:off x="7812360" y="1455626"/>
            <a:ext cx="360040" cy="18002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812360" y="2247714"/>
            <a:ext cx="360040" cy="18002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067944" y="3219822"/>
            <a:ext cx="396044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4067944" y="2427734"/>
            <a:ext cx="37444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4067944" y="1635646"/>
            <a:ext cx="37444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3635896" y="3867894"/>
            <a:ext cx="1332148" cy="20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4968044" y="3507854"/>
            <a:ext cx="0" cy="999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4968044" y="3507854"/>
            <a:ext cx="360040" cy="1702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4968044" y="4498945"/>
            <a:ext cx="324036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5074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lank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2.xml><?xml version="1.0" encoding="utf-8"?>
<a:theme xmlns:a="http://schemas.openxmlformats.org/drawingml/2006/main" name="templateAccessibleV2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9154</TotalTime>
  <Words>2833</Words>
  <Application>Microsoft Office PowerPoint</Application>
  <PresentationFormat>Affichage à l'écran (16:9)</PresentationFormat>
  <Paragraphs>328</Paragraphs>
  <Slides>25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Cambria</vt:lpstr>
      <vt:lpstr>Helvetica 45 Light</vt:lpstr>
      <vt:lpstr>Helvetica 55 Roman</vt:lpstr>
      <vt:lpstr>Helvetica 65 Medium</vt:lpstr>
      <vt:lpstr>Helvetica 75</vt:lpstr>
      <vt:lpstr>Helvetica 75 Bold</vt:lpstr>
      <vt:lpstr>Times New Roman</vt:lpstr>
      <vt:lpstr>Wingdings</vt:lpstr>
      <vt:lpstr>blank</vt:lpstr>
      <vt:lpstr>templateAccessibleV2</vt:lpstr>
      <vt:lpstr>Cherchez l’erreur !  Ou comment booster le potentiel accessible de votre interface ? </vt:lpstr>
      <vt:lpstr>4 principes fondamentaux pour l'accessibilité des contenus Adresse : https://www.w3.org/TR/WCAG21/</vt:lpstr>
      <vt:lpstr>Liste des critères WCAG pour la conception Adresse : https://a11y-guidelines.orange.com/web/incontournables.html#test puis sélectionner « Concepteur » dans les filtres</vt:lpstr>
      <vt:lpstr>Présentation PowerPoint</vt:lpstr>
      <vt:lpstr>Challenge 1 : Les 7 erreurs du libraire</vt:lpstr>
      <vt:lpstr>Présentation PowerPoint</vt:lpstr>
      <vt:lpstr>Présentation PowerPoint</vt:lpstr>
      <vt:lpstr>Présentation PowerPoint</vt:lpstr>
      <vt:lpstr>Méthode de test pour les 2 exemples suivants  Color Contrast Analyser </vt:lpstr>
      <vt:lpstr>Challenge 2 :  Rien ne va plus à la cité des sciences</vt:lpstr>
      <vt:lpstr>Présentation PowerPoint</vt:lpstr>
      <vt:lpstr>Présentation PowerPoint</vt:lpstr>
      <vt:lpstr>Présentation PowerPoint</vt:lpstr>
      <vt:lpstr>Présentation PowerPoint</vt:lpstr>
      <vt:lpstr>Challenge 3 : Des étudiants complètement perdus à l’université d’Orsay</vt:lpstr>
      <vt:lpstr>Le titre de page</vt:lpstr>
      <vt:lpstr>L’adaptation à la taille de la fenêtre (responsive web design)</vt:lpstr>
      <vt:lpstr>L’agrandissement du texte</vt:lpstr>
      <vt:lpstr>La navigation clavier</vt:lpstr>
      <vt:lpstr>La navigation clavier </vt:lpstr>
      <vt:lpstr>L’inspecteur de code</vt:lpstr>
      <vt:lpstr>aXe accessibility audit</vt:lpstr>
      <vt:lpstr>aXe accessibility audit</vt:lpstr>
      <vt:lpstr>Bilan concernant le challenge 3</vt:lpstr>
      <vt:lpstr>Merci</vt:lpstr>
    </vt:vector>
  </TitlesOfParts>
  <Company>ORANGE FT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Cherchez l’erreur !  Ou comment booster le potentiel accessible de votre interface ?</dc:title>
  <dc:creator>PICAN Nathalie IST/ISAD</dc:creator>
  <cp:lastModifiedBy>LOUBET Patricia DTSI/DISU</cp:lastModifiedBy>
  <cp:revision>64</cp:revision>
  <dcterms:created xsi:type="dcterms:W3CDTF">2019-05-23T13:23:27Z</dcterms:created>
  <dcterms:modified xsi:type="dcterms:W3CDTF">2022-11-07T17:57:18Z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c818a6-e1a0-4a6e-a969-20d857c5dc62_Enabled">
    <vt:lpwstr>true</vt:lpwstr>
  </property>
  <property fmtid="{D5CDD505-2E9C-101B-9397-08002B2CF9AE}" pid="3" name="MSIP_Label_e6c818a6-e1a0-4a6e-a969-20d857c5dc62_SetDate">
    <vt:lpwstr>2022-10-12T14:15:53Z</vt:lpwstr>
  </property>
  <property fmtid="{D5CDD505-2E9C-101B-9397-08002B2CF9AE}" pid="4" name="MSIP_Label_e6c818a6-e1a0-4a6e-a969-20d857c5dc62_Method">
    <vt:lpwstr>Standard</vt:lpwstr>
  </property>
  <property fmtid="{D5CDD505-2E9C-101B-9397-08002B2CF9AE}" pid="5" name="MSIP_Label_e6c818a6-e1a0-4a6e-a969-20d857c5dc62_Name">
    <vt:lpwstr>Orange_restricted_internal.2</vt:lpwstr>
  </property>
  <property fmtid="{D5CDD505-2E9C-101B-9397-08002B2CF9AE}" pid="6" name="MSIP_Label_e6c818a6-e1a0-4a6e-a969-20d857c5dc62_SiteId">
    <vt:lpwstr>90c7a20a-f34b-40bf-bc48-b9253b6f5d20</vt:lpwstr>
  </property>
  <property fmtid="{D5CDD505-2E9C-101B-9397-08002B2CF9AE}" pid="7" name="MSIP_Label_e6c818a6-e1a0-4a6e-a969-20d857c5dc62_ActionId">
    <vt:lpwstr>fb09a847-b916-49fb-8fe7-fc0ee0109333</vt:lpwstr>
  </property>
  <property fmtid="{D5CDD505-2E9C-101B-9397-08002B2CF9AE}" pid="8" name="MSIP_Label_e6c818a6-e1a0-4a6e-a969-20d857c5dc62_ContentBits">
    <vt:lpwstr>2</vt:lpwstr>
  </property>
</Properties>
</file>